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4"/>
  </p:notesMasterIdLst>
  <p:handoutMasterIdLst>
    <p:handoutMasterId r:id="rId15"/>
  </p:handoutMasterIdLst>
  <p:sldIdLst>
    <p:sldId id="296" r:id="rId3"/>
    <p:sldId id="287" r:id="rId4"/>
    <p:sldId id="288" r:id="rId5"/>
    <p:sldId id="290" r:id="rId6"/>
    <p:sldId id="289" r:id="rId7"/>
    <p:sldId id="291" r:id="rId8"/>
    <p:sldId id="293" r:id="rId9"/>
    <p:sldId id="292" r:id="rId10"/>
    <p:sldId id="295" r:id="rId11"/>
    <p:sldId id="297" r:id="rId12"/>
    <p:sldId id="286" r:id="rId13"/>
  </p:sldIdLst>
  <p:sldSz cx="9144000" cy="5143500" type="screen16x9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22F"/>
    <a:srgbClr val="AB1F22"/>
    <a:srgbClr val="76777B"/>
    <a:srgbClr val="C8191B"/>
    <a:srgbClr val="01466D"/>
    <a:srgbClr val="DBB131"/>
    <a:srgbClr val="1E497D"/>
    <a:srgbClr val="203757"/>
    <a:srgbClr val="777777"/>
    <a:srgbClr val="003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68" autoAdjust="0"/>
    <p:restoredTop sz="94604" autoAdjust="0"/>
  </p:normalViewPr>
  <p:slideViewPr>
    <p:cSldViewPr snapToGrid="0">
      <p:cViewPr varScale="1">
        <p:scale>
          <a:sx n="155" d="100"/>
          <a:sy n="155" d="100"/>
        </p:scale>
        <p:origin x="624" y="132"/>
      </p:cViewPr>
      <p:guideLst>
        <p:guide orient="horz" pos="1620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65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2520E-CDC4-4DB4-898F-6290E944203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7656D-4716-4906-9F8F-2C0C038180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739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565AA-05AA-4863-8E5F-19D57179A86C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8160B-47AE-4510-AEBD-80266B9C19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8188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8160B-47AE-4510-AEBD-80266B9C19A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600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740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747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857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927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95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039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74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42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1356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995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62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31236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677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846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6" y="274640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2" y="274640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3FFFF-DF34-4B45-BA45-09714A905E64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37DAB-526F-4DB3-B7B1-148147C41D7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924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7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9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9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3474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1" cy="3262312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1" y="1370013"/>
            <a:ext cx="3867151" cy="326231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265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274640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40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40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1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1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98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266701" y="71440"/>
            <a:ext cx="6610894" cy="993775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8F09B262-EBDA-93F3-5E33-6E00F9E350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01049" y="148636"/>
            <a:ext cx="1640477" cy="66126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it-IT" dirty="0"/>
              <a:t>logo</a:t>
            </a:r>
          </a:p>
        </p:txBody>
      </p:sp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EEEC14AA-3AF6-D0A0-E2A8-824F4BD7C79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4629151" cy="293928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9FA842-5D11-B68B-6823-B817DFBA2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31995"/>
            <a:ext cx="9144000" cy="61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5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9" y="829491"/>
            <a:ext cx="4629151" cy="35662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243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9" y="741365"/>
            <a:ext cx="4629151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DDEEE9A0-E50F-4D13-8958-98D009C8C4EF}" type="datetimeFigureOut">
              <a:rPr lang="it-IT" smtClean="0"/>
              <a:t>04/12/2024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/>
          <a:lstStyle/>
          <a:p>
            <a:fld id="{195C1DC7-AFD0-4AF8-BBF3-3200E972FF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61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66700" y="71440"/>
            <a:ext cx="8623299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6700" y="1370013"/>
            <a:ext cx="8623300" cy="2897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448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Helvetica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FFFF-DF34-4B45-BA45-09714A905E64}" type="datetimeFigureOut">
              <a:rPr lang="it-IT" smtClean="0"/>
              <a:t>04/12/2024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55437DAB-526F-4DB3-B7B1-148147C41D7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70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-60388" y="2870683"/>
            <a:ext cx="657378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76777B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What Fleet Manager Want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34928" y="2624329"/>
            <a:ext cx="12126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400" b="1" dirty="0">
                <a:solidFill>
                  <a:srgbClr val="DE422F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Seminario: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21263" y="3263905"/>
            <a:ext cx="4387170" cy="569387"/>
          </a:xfrm>
          <a:prstGeom prst="rect">
            <a:avLst/>
          </a:prstGeom>
          <a:gradFill>
            <a:gsLst>
              <a:gs pos="51000">
                <a:srgbClr val="FBFDFE">
                  <a:lumMod val="84000"/>
                  <a:lumOff val="16000"/>
                  <a:alpha val="4000"/>
                </a:srgbClr>
              </a:gs>
              <a:gs pos="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it-IT"/>
            </a:defPPr>
            <a:lvl1pPr algn="r">
              <a:spcAft>
                <a:spcPts val="600"/>
              </a:spcAft>
              <a:defRPr sz="1200">
                <a:solidFill>
                  <a:srgbClr val="1E497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l"/>
            <a:r>
              <a:rPr lang="it-IT" sz="1400" b="1" dirty="0">
                <a:solidFill>
                  <a:srgbClr val="DE422F"/>
                </a:solidFill>
              </a:rPr>
              <a:t>Intervento</a:t>
            </a:r>
            <a:r>
              <a:rPr lang="en-GB" sz="1400" b="1" dirty="0">
                <a:solidFill>
                  <a:srgbClr val="DE422F"/>
                </a:solidFill>
              </a:rPr>
              <a:t> di: </a:t>
            </a:r>
          </a:p>
          <a:p>
            <a:pPr algn="l"/>
            <a:r>
              <a:rPr lang="it-IT" b="1" dirty="0">
                <a:solidFill>
                  <a:srgbClr val="76777B"/>
                </a:solidFill>
              </a:rPr>
              <a:t>Giovanni Tortorici &amp; Robert Satiri</a:t>
            </a:r>
            <a:endParaRPr lang="it-IT" dirty="0">
              <a:solidFill>
                <a:srgbClr val="DE422F"/>
              </a:solidFill>
            </a:endParaRPr>
          </a:p>
        </p:txBody>
      </p:sp>
      <p:pic>
        <p:nvPicPr>
          <p:cNvPr id="7" name="Immagine 6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F7D090A5-CDCA-811B-3258-E936FF392F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36" y="4145645"/>
            <a:ext cx="1515669" cy="73576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5BA7946-CA7D-8997-EE95-711C8307ABBC}"/>
              </a:ext>
            </a:extLst>
          </p:cNvPr>
          <p:cNvSpPr txBox="1"/>
          <p:nvPr/>
        </p:nvSpPr>
        <p:spPr>
          <a:xfrm>
            <a:off x="7368206" y="1426730"/>
            <a:ext cx="1217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Un evento: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4D2C4FB-C81D-85D1-D802-AFAA216C5738}"/>
              </a:ext>
            </a:extLst>
          </p:cNvPr>
          <p:cNvSpPr txBox="1"/>
          <p:nvPr/>
        </p:nvSpPr>
        <p:spPr>
          <a:xfrm>
            <a:off x="6023248" y="2635228"/>
            <a:ext cx="1392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/>
              <a:t>Con il Patrocinio di: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CCCE0C2B-0D1D-4359-F668-007883C4D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127" y="3104801"/>
            <a:ext cx="1049168" cy="58219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EE43868-69C4-6583-6705-410C6A9A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882" y="3262777"/>
            <a:ext cx="1116748" cy="31048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C5B2773F-9A7A-ED99-A38D-6036A1573760}"/>
              </a:ext>
            </a:extLst>
          </p:cNvPr>
          <p:cNvSpPr txBox="1"/>
          <p:nvPr/>
        </p:nvSpPr>
        <p:spPr>
          <a:xfrm>
            <a:off x="62204" y="3845872"/>
            <a:ext cx="122360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dirty="0"/>
              <a:t>Partner Platinum:</a:t>
            </a: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FCA73CB4-CC6F-442C-7B5A-8897D6425992}"/>
              </a:ext>
            </a:extLst>
          </p:cNvPr>
          <p:cNvCxnSpPr>
            <a:cxnSpLocks/>
          </p:cNvCxnSpPr>
          <p:nvPr/>
        </p:nvCxnSpPr>
        <p:spPr>
          <a:xfrm>
            <a:off x="104678" y="3849922"/>
            <a:ext cx="41243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7D37E29C-108F-CA7C-DB8F-821EA3B78DC8}"/>
              </a:ext>
            </a:extLst>
          </p:cNvPr>
          <p:cNvSpPr txBox="1"/>
          <p:nvPr/>
        </p:nvSpPr>
        <p:spPr>
          <a:xfrm>
            <a:off x="3850659" y="3871061"/>
            <a:ext cx="663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Partner:</a:t>
            </a: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65F52535-F575-23C0-F1B2-D6E440806834}"/>
              </a:ext>
            </a:extLst>
          </p:cNvPr>
          <p:cNvCxnSpPr>
            <a:cxnSpLocks/>
          </p:cNvCxnSpPr>
          <p:nvPr/>
        </p:nvCxnSpPr>
        <p:spPr>
          <a:xfrm flipV="1">
            <a:off x="3780588" y="2757046"/>
            <a:ext cx="0" cy="10762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EAD9F79B-62F3-0025-3C57-A4223B08C0E5}"/>
              </a:ext>
            </a:extLst>
          </p:cNvPr>
          <p:cNvCxnSpPr>
            <a:cxnSpLocks/>
          </p:cNvCxnSpPr>
          <p:nvPr/>
        </p:nvCxnSpPr>
        <p:spPr>
          <a:xfrm>
            <a:off x="4229031" y="3848707"/>
            <a:ext cx="48771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46D188C-EF9C-0EE5-22B1-51DED4AD138A}"/>
              </a:ext>
            </a:extLst>
          </p:cNvPr>
          <p:cNvCxnSpPr>
            <a:cxnSpLocks/>
          </p:cNvCxnSpPr>
          <p:nvPr/>
        </p:nvCxnSpPr>
        <p:spPr>
          <a:xfrm flipV="1">
            <a:off x="3774410" y="3948225"/>
            <a:ext cx="0" cy="11341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244C61EB-8900-7BCB-9F3D-07EB034BD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1658" y="4268368"/>
            <a:ext cx="1719443" cy="589380"/>
          </a:xfrm>
          <a:prstGeom prst="rect">
            <a:avLst/>
          </a:prstGeom>
        </p:spPr>
      </p:pic>
      <p:pic>
        <p:nvPicPr>
          <p:cNvPr id="11" name="Immagine 10" descr="Immagine che contiene testo, logo, grafica, Elementi grafici">
            <a:extLst>
              <a:ext uri="{FF2B5EF4-FFF2-40B4-BE49-F238E27FC236}">
                <a16:creationId xmlns:a16="http://schemas.microsoft.com/office/drawing/2014/main" id="{E9810232-F434-2D6D-B7AF-48D752FAB5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8028"/>
            <a:ext cx="9144000" cy="300609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62795A1-54DB-514D-9B1E-FAB1C684BBC7}"/>
              </a:ext>
            </a:extLst>
          </p:cNvPr>
          <p:cNvSpPr txBox="1"/>
          <p:nvPr/>
        </p:nvSpPr>
        <p:spPr>
          <a:xfrm>
            <a:off x="7655" y="2493036"/>
            <a:ext cx="220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Avenir Roman" panose="02000503020000020003" pitchFamily="2" charset="0"/>
              </a:rPr>
              <a:t>4 DICEMBRE 2024</a:t>
            </a:r>
          </a:p>
        </p:txBody>
      </p:sp>
      <p:pic>
        <p:nvPicPr>
          <p:cNvPr id="22" name="Immagine 21" descr="Immagine che contiene Carattere, Elementi grafici, grafica, logo">
            <a:extLst>
              <a:ext uri="{FF2B5EF4-FFF2-40B4-BE49-F238E27FC236}">
                <a16:creationId xmlns:a16="http://schemas.microsoft.com/office/drawing/2014/main" id="{666E4287-CF56-302E-89B3-60852FE0BB7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83" y="3207280"/>
            <a:ext cx="1333655" cy="36598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6075053-CC0E-92C8-316A-913F865C75DB}"/>
              </a:ext>
            </a:extLst>
          </p:cNvPr>
          <p:cNvSpPr txBox="1"/>
          <p:nvPr/>
        </p:nvSpPr>
        <p:spPr>
          <a:xfrm>
            <a:off x="3793242" y="2895716"/>
            <a:ext cx="157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Con il Patrocinio di: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6D3A4BC5-38A2-6DB0-1F39-416D33DF2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97668" y="3247317"/>
            <a:ext cx="883997" cy="341406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3BD6D13A-0ADF-FF47-1973-A6442400EE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20178" y="4088801"/>
            <a:ext cx="472480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51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45A7B50-9BDC-EB71-11E7-E9170EDFF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7" y="400857"/>
            <a:ext cx="8377881" cy="405795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4BD11CD-550A-95D3-DD86-4631739A7583}"/>
              </a:ext>
            </a:extLst>
          </p:cNvPr>
          <p:cNvSpPr txBox="1"/>
          <p:nvPr/>
        </p:nvSpPr>
        <p:spPr>
          <a:xfrm>
            <a:off x="3496962" y="31525"/>
            <a:ext cx="245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www.corsofleet.it</a:t>
            </a:r>
          </a:p>
        </p:txBody>
      </p:sp>
    </p:spTree>
    <p:extLst>
      <p:ext uri="{BB962C8B-B14F-4D97-AF65-F5344CB8AC3E}">
        <p14:creationId xmlns:p14="http://schemas.microsoft.com/office/powerpoint/2010/main" val="214177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 descr="Immagine che contiene aria aperta, albero, strada, autunno&#10;&#10;Descrizione generata automaticamente">
            <a:extLst>
              <a:ext uri="{FF2B5EF4-FFF2-40B4-BE49-F238E27FC236}">
                <a16:creationId xmlns:a16="http://schemas.microsoft.com/office/drawing/2014/main" id="{F589DA4A-36F3-4C13-23D7-09903668C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5371"/>
          </a:xfr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218" y="2360845"/>
            <a:ext cx="4829564" cy="993775"/>
          </a:xfrm>
        </p:spPr>
        <p:txBody>
          <a:bodyPr/>
          <a:lstStyle/>
          <a:p>
            <a:r>
              <a:rPr lang="it-IT" b="1" dirty="0">
                <a:solidFill>
                  <a:srgbClr val="FFFF00"/>
                </a:solidFill>
              </a:rPr>
              <a:t>Grazie per l’attenzione </a:t>
            </a:r>
          </a:p>
        </p:txBody>
      </p:sp>
    </p:spTree>
    <p:extLst>
      <p:ext uri="{BB962C8B-B14F-4D97-AF65-F5344CB8AC3E}">
        <p14:creationId xmlns:p14="http://schemas.microsoft.com/office/powerpoint/2010/main" val="8207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E84346F-0879-CFBA-7782-6B9129A5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3484BE77-42A3-AD7E-B19B-C383BD6FF587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661089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Non vogliamo la luna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963C177C-AF1B-8210-34C0-4B111E9032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0" indent="0" algn="just">
              <a:buNone/>
            </a:pPr>
            <a:r>
              <a:rPr lang="it-IT" dirty="0">
                <a:solidFill>
                  <a:srgbClr val="275477"/>
                </a:solidFill>
                <a:effectLst/>
                <a:latin typeface="Roboto" panose="02000000000000000000" pitchFamily="2" charset="0"/>
              </a:rPr>
              <a:t>In un mondo dove la tecnologia è ovunque, sarebbe gradita un po’ di attenzione ai servizi.</a:t>
            </a:r>
          </a:p>
          <a:p>
            <a:pPr marL="0" indent="0" algn="just">
              <a:buNone/>
            </a:pPr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Non è un problema di digitalizzazione, ma solo di organizzazione e volontà di offrire un livello di servizio adeguato.</a:t>
            </a:r>
            <a:endParaRPr lang="it-IT" dirty="0">
              <a:solidFill>
                <a:srgbClr val="275477"/>
              </a:solidFill>
              <a:effectLst/>
              <a:latin typeface="Roboto" panose="02000000000000000000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6730CD3-6A01-7616-1ADC-6322503AA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137" y="-35983"/>
            <a:ext cx="1448863" cy="12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6E22B3-7769-081E-74F7-5DC2D2EE6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8030E808-CC18-71CD-325B-55C0CACA6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1D1BBBA1-5A78-3A7E-335F-8F02073CD172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7AEB9EAB-70BA-A5A8-1EF2-BD414DA7822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Come mai non si usa la garanzia del costruttore, che quindi viene meno, perché spesso si opera la manutenzione al di fuori della rete ufficiale autorizzata.</a:t>
            </a:r>
          </a:p>
          <a:p>
            <a:pPr algn="just"/>
            <a:endParaRPr lang="it-IT" dirty="0">
              <a:solidFill>
                <a:srgbClr val="275477"/>
              </a:solidFill>
              <a:latin typeface="Roboto" panose="020000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3AFBD0-567C-BD03-50DA-5AC276C9E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604" y="2677886"/>
            <a:ext cx="2714232" cy="184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6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77094-3FC9-5CDB-49CE-5DE51055E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57736150-463E-A2C7-2716-431081222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5B7B03C8-AF47-A4F1-0531-4AC736C00598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41A0CF6F-FCD3-95B4-6D37-CB1D8D9B92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Operando la manutenzione al di fuori della rete ufficiale del costruttore, si perdono di fatto tutti gli updates dei firmware delle centraline elettroniche: perché?</a:t>
            </a:r>
          </a:p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la società di noleggio a volte fornisce i ricambi?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2B646A-7168-B216-D777-9362DE55D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178" y="0"/>
            <a:ext cx="1682821" cy="12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13AB3-0195-CB59-91F5-50B30422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E5E37046-BCC1-28CB-EDC0-DFC3B702E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7A82CC68-EBE2-90F6-AAFB-1201A3A4912A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B69AECA6-823A-8579-F306-7F9BFA6C5E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Come mai le manutenzioni straordinarie dopo i 100.000km non vengono mai effettuate (es: distribuzione)?</a:t>
            </a:r>
            <a:endParaRPr lang="it-IT" dirty="0"/>
          </a:p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la riconsegna delle vetture è sempre un’avventura e si deve discutere sui danni a fine noleggio?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94C9720-CCAF-529F-894E-AA98FCF85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764" y="0"/>
            <a:ext cx="906236" cy="130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7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8E742-3A30-FD83-B762-F377F548C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6467DEC9-3942-5451-5ACA-771BF035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4131E1B5-DB93-2497-E4BF-0FB6795F2DA9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1942EAA4-E6A9-2469-2531-E7A43078CDE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la manutenzione, fatta da officine non del network del costruttore, sono sempre problematiche e si rileva facilmente che tali strutture sono poco contente di lavorare per le società di noleggio?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BDC1C75-B7F6-5D9A-C918-B267C17D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564" y="2937836"/>
            <a:ext cx="1363436" cy="159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5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6590-B175-6025-5506-D838BD4E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8DBA374-B3EA-A3F3-BC98-B8F9A3E0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3A29DAE-B630-5FB1-E1C9-097FCE426716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C5EB937-789C-BC7C-333A-76FA3AC4E4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 lnSpcReduction="10000"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in caso di guasti, l’auto sostitutiva è problematica da reperire e spesso difficile da raggiungere?</a:t>
            </a:r>
          </a:p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duplicare una chiave sembra un evento miracoloso?</a:t>
            </a:r>
          </a:p>
          <a:p>
            <a:pPr algn="just"/>
            <a:r>
              <a:rPr lang="it-IT" dirty="0">
                <a:solidFill>
                  <a:srgbClr val="275477"/>
                </a:solidFill>
                <a:effectLst/>
                <a:latin typeface="Roboto" panose="02000000000000000000" pitchFamily="2" charset="0"/>
              </a:rPr>
              <a:t>Tempi di autorizzazione di un intervento?</a:t>
            </a:r>
          </a:p>
          <a:p>
            <a:pPr algn="just"/>
            <a:endParaRPr lang="it-IT" dirty="0">
              <a:solidFill>
                <a:srgbClr val="275477"/>
              </a:solidFill>
              <a:latin typeface="Roboto" panose="020000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AC01CE2-0942-E96A-9E1F-3634D5A66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279" y="3137592"/>
            <a:ext cx="987879" cy="139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6590-B175-6025-5506-D838BD4E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8DBA374-B3EA-A3F3-BC98-B8F9A3E0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3A29DAE-B630-5FB1-E1C9-097FCE426716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C5EB937-789C-BC7C-333A-76FA3AC4E4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i siti delle società di noleggio sono spesso lenti e talvolta non del tutto fruibili?</a:t>
            </a:r>
          </a:p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Come mai si parla di digitalizzazione e molti ordini sono sempre e solo cartacei?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CC5DDA9-DE0C-FFFA-F3F6-D37920E4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8182" y="2694214"/>
            <a:ext cx="1635818" cy="184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5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356590-B175-6025-5506-D838BD4E4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C8DBA374-B3EA-A3F3-BC98-B8F9A3E0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63A29DAE-B630-5FB1-E1C9-097FCE426716}"/>
              </a:ext>
            </a:extLst>
          </p:cNvPr>
          <p:cNvSpPr txBox="1">
            <a:spLocks/>
          </p:cNvSpPr>
          <p:nvPr/>
        </p:nvSpPr>
        <p:spPr>
          <a:xfrm>
            <a:off x="266701" y="71440"/>
            <a:ext cx="7428436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it-IT" sz="4400" b="1" dirty="0">
                <a:solidFill>
                  <a:srgbClr val="275477"/>
                </a:solidFill>
                <a:latin typeface="Roboto" panose="02000000000000000000" pitchFamily="2" charset="0"/>
                <a:ea typeface="+mn-ea"/>
              </a:rPr>
              <a:t>Abbiamo qualche domanda?</a:t>
            </a:r>
          </a:p>
        </p:txBody>
      </p: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0C5EB937-789C-BC7C-333A-76FA3AC4E4C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66701" y="1206989"/>
            <a:ext cx="8583788" cy="2939281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algn="just"/>
            <a:r>
              <a:rPr lang="it-IT" dirty="0">
                <a:solidFill>
                  <a:srgbClr val="275477"/>
                </a:solidFill>
                <a:latin typeface="Roboto" panose="02000000000000000000" pitchFamily="2" charset="0"/>
              </a:rPr>
              <a:t>Perché i call center sono spesso all’oscuro dei contratti e danno risposte da “automi”, poco utili al povero driver fermo per strada o al Fleet Manager?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63F5DB-BE50-FE38-E675-C68969695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192" y="2563528"/>
            <a:ext cx="1232807" cy="196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1">
      <a:majorFont>
        <a:latin typeface="Helvetica neue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6bb524-5efb-4c32-8d79-686dfd33e9bd}" enabled="1" method="Privileged" siteId="{bd190e72-004c-4604-afff-882693bdb91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5913</TotalTime>
  <Words>355</Words>
  <Application>Microsoft Office PowerPoint</Application>
  <PresentationFormat>Presentazione su schermo (16:9)</PresentationFormat>
  <Paragraphs>43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0" baseType="lpstr">
      <vt:lpstr>Arial</vt:lpstr>
      <vt:lpstr>Avenir Roman</vt:lpstr>
      <vt:lpstr>Calibri</vt:lpstr>
      <vt:lpstr>Calibri Light</vt:lpstr>
      <vt:lpstr>Century Gothic</vt:lpstr>
      <vt:lpstr>Helvetica</vt:lpstr>
      <vt:lpstr>Roboto</vt:lpstr>
      <vt:lpstr>Personalizza struttura</vt:lpstr>
      <vt:lpstr>1_Personalizza struttura</vt:lpstr>
      <vt:lpstr>Presentazione standard di PowerPoint</vt:lpstr>
      <vt:lpstr> </vt:lpstr>
      <vt:lpstr> </vt:lpstr>
      <vt:lpstr> </vt:lpstr>
      <vt:lpstr> </vt:lpstr>
      <vt:lpstr> </vt:lpstr>
      <vt:lpstr> </vt:lpstr>
      <vt:lpstr> </vt:lpstr>
      <vt:lpstr> </vt:lpstr>
      <vt:lpstr>Presentazione standard di PowerPoint</vt:lpstr>
      <vt:lpstr>Grazie per l’attenzione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Beatrice Selleri</dc:creator>
  <cp:lastModifiedBy>Michele Amici</cp:lastModifiedBy>
  <cp:revision>342</cp:revision>
  <cp:lastPrinted>2018-02-08T15:57:46Z</cp:lastPrinted>
  <dcterms:created xsi:type="dcterms:W3CDTF">2016-04-20T08:44:36Z</dcterms:created>
  <dcterms:modified xsi:type="dcterms:W3CDTF">2024-12-04T13:39:52Z</dcterms:modified>
</cp:coreProperties>
</file>