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96" r:id="rId5"/>
  </p:sldMasterIdLst>
  <p:notesMasterIdLst>
    <p:notesMasterId r:id="rId18"/>
  </p:notesMasterIdLst>
  <p:handoutMasterIdLst>
    <p:handoutMasterId r:id="rId19"/>
  </p:handoutMasterIdLst>
  <p:sldIdLst>
    <p:sldId id="284" r:id="rId6"/>
    <p:sldId id="2147480010" r:id="rId7"/>
    <p:sldId id="2147480008" r:id="rId8"/>
    <p:sldId id="293" r:id="rId9"/>
    <p:sldId id="2147480011" r:id="rId10"/>
    <p:sldId id="2147480012" r:id="rId11"/>
    <p:sldId id="2147479999" r:id="rId12"/>
    <p:sldId id="2147480000" r:id="rId13"/>
    <p:sldId id="2147479998" r:id="rId14"/>
    <p:sldId id="285" r:id="rId15"/>
    <p:sldId id="2147480002" r:id="rId16"/>
    <p:sldId id="286" r:id="rId17"/>
  </p:sldIdLst>
  <p:sldSz cx="9144000" cy="5143500" type="screen16x9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2812" userDrawn="1">
          <p15:clr>
            <a:srgbClr val="A4A3A4"/>
          </p15:clr>
        </p15:guide>
        <p15:guide id="3" orient="horz" pos="305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pos="33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1DC0"/>
    <a:srgbClr val="9373C0"/>
    <a:srgbClr val="2AA0A4"/>
    <a:srgbClr val="E3008D"/>
    <a:srgbClr val="637DEF"/>
    <a:srgbClr val="11A20C"/>
    <a:srgbClr val="4536F7"/>
    <a:srgbClr val="DE422F"/>
    <a:srgbClr val="AB1F22"/>
    <a:srgbClr val="767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20" autoAdjust="0"/>
    <p:restoredTop sz="94532" autoAdjust="0"/>
  </p:normalViewPr>
  <p:slideViewPr>
    <p:cSldViewPr snapToGrid="0">
      <p:cViewPr varScale="1">
        <p:scale>
          <a:sx n="155" d="100"/>
          <a:sy n="155" d="100"/>
        </p:scale>
        <p:origin x="588" y="144"/>
      </p:cViewPr>
      <p:guideLst>
        <p:guide orient="horz" pos="3240"/>
        <p:guide pos="2812"/>
        <p:guide orient="horz" pos="305"/>
        <p:guide pos="340"/>
        <p:guide pos="33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652" y="9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2520E-CDC4-4DB4-898F-6290E944203F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7656D-4716-4906-9F8F-2C0C03818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7395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565AA-05AA-4863-8E5F-19D57179A86C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8160B-47AE-4510-AEBD-80266B9C19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1889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8160B-47AE-4510-AEBD-80266B9C19A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7600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8160B-47AE-4510-AEBD-80266B9C19A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575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57ECE-6C8E-2DBB-D6E4-990BAD7A9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86F7DAA-3223-49E6-DD25-007FAC215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D0DBCF5-1BEB-50F1-E7DA-5AAD17AF37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bg1"/>
                </a:solidFill>
              </a:rPr>
              <a:t>Google Capitalizzazione: $2,20 trilioni </a:t>
            </a:r>
          </a:p>
          <a:p>
            <a:r>
              <a:rPr lang="it-IT" b="1" dirty="0">
                <a:solidFill>
                  <a:schemeClr val="bg1"/>
                </a:solidFill>
              </a:rPr>
              <a:t>Google ricerche mondiali al giorno: 8,5 miliardi 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bg1"/>
                </a:solidFill>
              </a:rPr>
              <a:t>Amazon capitalizzazione: $2,17 trilioni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bg1"/>
                </a:solidFill>
              </a:rPr>
              <a:t>Amazon ordini mondiali  al giorno: </a:t>
            </a:r>
            <a:r>
              <a:rPr lang="it-IT" dirty="0"/>
              <a:t>22,5 milioni </a:t>
            </a:r>
            <a:endParaRPr lang="it-IT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>
              <a:solidFill>
                <a:schemeClr val="bg1"/>
              </a:solidFill>
            </a:endParaRPr>
          </a:p>
          <a:p>
            <a:endParaRPr lang="it-IT" b="1" dirty="0">
              <a:solidFill>
                <a:schemeClr val="bg1"/>
              </a:solidFill>
            </a:endParaRP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2DA5E8-23CF-8AB1-095D-166D4D628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8160B-47AE-4510-AEBD-80266B9C19A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690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BE8C9-DBF0-1A5E-C948-10539E288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AF0A28E-7B31-3502-6C8F-89B88B0B8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C44B2B3-5BF7-2188-3262-B4171F87A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bg1"/>
                </a:solidFill>
              </a:rPr>
              <a:t>Google Capitalizzazione: $2,20 trilioni </a:t>
            </a:r>
          </a:p>
          <a:p>
            <a:r>
              <a:rPr lang="it-IT" b="1" dirty="0">
                <a:solidFill>
                  <a:schemeClr val="bg1"/>
                </a:solidFill>
              </a:rPr>
              <a:t>Google ricerche mondiali al giorno: 8,5 miliardi 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bg1"/>
                </a:solidFill>
              </a:rPr>
              <a:t>Amazon capitalizzazione: $2,17 trilioni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bg1"/>
                </a:solidFill>
              </a:rPr>
              <a:t>Amazon ordini mondiali  al giorno: </a:t>
            </a:r>
            <a:r>
              <a:rPr lang="it-IT" dirty="0"/>
              <a:t>22,5 milioni </a:t>
            </a:r>
            <a:endParaRPr lang="it-IT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>
              <a:solidFill>
                <a:schemeClr val="bg1"/>
              </a:solidFill>
            </a:endParaRPr>
          </a:p>
          <a:p>
            <a:endParaRPr lang="it-IT" b="1" dirty="0">
              <a:solidFill>
                <a:schemeClr val="bg1"/>
              </a:solidFill>
            </a:endParaRP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929007-C56D-3DA5-3B46-7710F664E3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8160B-47AE-4510-AEBD-80266B9C19A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588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8928D-95B4-DAD6-EC2F-3603DD18A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DF8B365-C469-831B-FDFE-BC5DCE8E29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18BF4F-AD9C-7AE0-9D58-7DFE3B5D5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A30EE9-D9C6-1084-E168-5B450AEF37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8160B-47AE-4510-AEBD-80266B9C19A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374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58C39-AAA3-C276-041F-1A14F61A8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38409F0-74D6-5B8E-64E9-F66835C86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91262A6-4723-A91B-D8D6-6253A24B5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Abbiamo chiesto ai vostri colleghi Fleet manager quali tra queste sfide possano avere un impatto molto alto sulla gestione delle loro flotte aziendali. Il risultato che abbia o ottenuto è che…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8F2453-721E-CA25-2635-884E3EF0A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8160B-47AE-4510-AEBD-80266B9C19A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1158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E43AC-67AA-85B8-0488-559A22B71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AD79F06-DA40-E247-96F4-EC49377F9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EB31DE4-0F15-5255-9617-FCF338495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Abbiamo chiesto ai vostri colleghi Fleet manager quali tra queste sfide possano avere un impatto molto alto sulla gestione delle loro flotte aziendali. Il risultato che abbia o ottenuto è che…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D95E78-26D9-D3D3-717A-2082F665BB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8160B-47AE-4510-AEBD-80266B9C19A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0688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6FC27-F9C4-5A72-902D-BD89E0771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BF74E09-E754-2421-57D9-0D2A0089C3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6C6705B-0159-E067-399D-B8AE71B64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363621-2CE8-561E-6A1A-C7BE11347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8160B-47AE-4510-AEBD-80266B9C19A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192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93D39-6D85-80FA-CE08-3A7C77EC9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688914A-ADC5-68C6-E00B-C8BE13425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1D575AC-C4CD-2940-5CDA-2856182B7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795A64-96D8-437E-943D-33FFEC794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8160B-47AE-4510-AEBD-80266B9C19A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457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2622B-F7E1-B930-BABA-46923E48F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1C94D90-8FA5-0E0A-BDF2-4191093E0D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17A842F-C774-4647-8F4F-92013CB29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2086911-619C-CAEF-2468-59C5A8897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8160B-47AE-4510-AEBD-80266B9C19A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704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927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7408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DDEEE9A0-E50F-4D13-8958-98D009C8C4EF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028951" y="4767265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195C1DC7-AFD0-4AF8-BBF3-3200E972F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74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6" y="274640"/>
            <a:ext cx="1971675" cy="435768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2" y="274640"/>
            <a:ext cx="5762625" cy="4357687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DDEEE9A0-E50F-4D13-8958-98D009C8C4EF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028951" y="4767265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195C1DC7-AFD0-4AF8-BBF3-3200E972F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857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927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3FFFF-DF34-4B45-BA45-09714A905E64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7DAB-526F-4DB3-B7B1-148147C41D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951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3FFFF-DF34-4B45-BA45-09714A905E64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7DAB-526F-4DB3-B7B1-148147C41D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039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9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9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3FFFF-DF34-4B45-BA45-09714A905E64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7DAB-526F-4DB3-B7B1-148147C41D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065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1" cy="326231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1" y="1370013"/>
            <a:ext cx="3867151" cy="326231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3FFFF-DF34-4B45-BA45-09714A905E64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7DAB-526F-4DB3-B7B1-148147C41D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748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274640"/>
            <a:ext cx="7886700" cy="9937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40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40" y="1879600"/>
            <a:ext cx="3868737" cy="27622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1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1" y="1879600"/>
            <a:ext cx="3887788" cy="27622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3FFFF-DF34-4B45-BA45-09714A905E64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7DAB-526F-4DB3-B7B1-148147C41D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428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3FFFF-DF34-4B45-BA45-09714A905E64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7DAB-526F-4DB3-B7B1-148147C41D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1356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3FFFF-DF34-4B45-BA45-09714A905E64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7DAB-526F-4DB3-B7B1-148147C41D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953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9" y="741365"/>
            <a:ext cx="4629151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3FFFF-DF34-4B45-BA45-09714A905E64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7DAB-526F-4DB3-B7B1-148147C41D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62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312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9" y="741365"/>
            <a:ext cx="4629151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3FFFF-DF34-4B45-BA45-09714A905E64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7DAB-526F-4DB3-B7B1-148147C41D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677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3FFFF-DF34-4B45-BA45-09714A905E64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7DAB-526F-4DB3-B7B1-148147C41D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8846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6" y="274640"/>
            <a:ext cx="1971675" cy="435768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2" y="274640"/>
            <a:ext cx="5762625" cy="4357687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3FFFF-DF34-4B45-BA45-09714A905E64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37DAB-526F-4DB3-B7B1-148147C41D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2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9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9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DDEEE9A0-E50F-4D13-8958-98D009C8C4EF}" type="datetimeFigureOut">
              <a:rPr lang="it-IT" smtClean="0"/>
              <a:t>03/12/2024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028951" y="4767265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195C1DC7-AFD0-4AF8-BBF3-3200E972FF5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474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1" cy="3262312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1" y="1370013"/>
            <a:ext cx="3867151" cy="326231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86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DDEEE9A0-E50F-4D13-8958-98D009C8C4EF}" type="datetimeFigureOut">
              <a:rPr lang="it-IT" smtClean="0"/>
              <a:t>03/12/2024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28951" y="4767265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4579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195C1DC7-AFD0-4AF8-BBF3-3200E972F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26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274640"/>
            <a:ext cx="7886700" cy="9937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40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40" y="1879600"/>
            <a:ext cx="3868737" cy="27622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1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1" y="1879600"/>
            <a:ext cx="3887788" cy="27622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286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DDEEE9A0-E50F-4D13-8958-98D009C8C4EF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028951" y="4767265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4579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195C1DC7-AFD0-4AF8-BBF3-3200E972F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698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266701" y="71440"/>
            <a:ext cx="6610894" cy="99377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8F09B262-EBDA-93F3-5E33-6E00F9E350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01049" y="148636"/>
            <a:ext cx="1640477" cy="661261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it-IT" dirty="0"/>
              <a:t>logo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EEEC14AA-3AF6-D0A0-E2A8-824F4BD7C79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6701" y="1206989"/>
            <a:ext cx="4629151" cy="293928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9FA842-5D11-B68B-6823-B817DFBA2D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31995"/>
            <a:ext cx="9144000" cy="61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87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4579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195C1DC7-AFD0-4AF8-BBF3-3200E972F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53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9" y="829491"/>
            <a:ext cx="4629151" cy="35662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86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DDEEE9A0-E50F-4D13-8958-98D009C8C4EF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28951" y="4767265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4579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195C1DC7-AFD0-4AF8-BBF3-3200E972F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43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9" y="741365"/>
            <a:ext cx="4629151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86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DDEEE9A0-E50F-4D13-8958-98D009C8C4EF}" type="datetimeFigureOut">
              <a:rPr lang="it-IT" smtClean="0"/>
              <a:t>03/12/2024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28951" y="4767265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457951" y="4767265"/>
            <a:ext cx="2057400" cy="274637"/>
          </a:xfrm>
          <a:prstGeom prst="rect">
            <a:avLst/>
          </a:prstGeom>
        </p:spPr>
        <p:txBody>
          <a:bodyPr/>
          <a:lstStyle/>
          <a:p>
            <a:fld id="{195C1DC7-AFD0-4AF8-BBF3-3200E972FF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61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66700" y="71440"/>
            <a:ext cx="8623299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6700" y="1370013"/>
            <a:ext cx="8623300" cy="289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2448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Century Gothic" panose="020B0502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Helvetica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1" y="274640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1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1" y="4767265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3FFFF-DF34-4B45-BA45-09714A905E64}" type="datetimeFigureOut">
              <a:rPr lang="it-IT" smtClean="0"/>
              <a:t>03/12/2024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1" y="4767265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1" y="4767265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5437DAB-526F-4DB3-B7B1-148147C41D7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70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0" y="2870683"/>
            <a:ext cx="657378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76777B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it-IT" sz="1400" b="1" dirty="0">
                <a:solidFill>
                  <a:srgbClr val="76777B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EVOLUZIONE DEL MERCATO DELLE FLOTTE</a:t>
            </a:r>
          </a:p>
          <a:p>
            <a:endParaRPr lang="it-IT" sz="2000" b="1" dirty="0">
              <a:solidFill>
                <a:srgbClr val="76777B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4928" y="2624329"/>
            <a:ext cx="1212659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DE422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Seminario: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3048" y="3209688"/>
            <a:ext cx="3631247" cy="600164"/>
          </a:xfrm>
          <a:prstGeom prst="rect">
            <a:avLst/>
          </a:prstGeom>
          <a:gradFill>
            <a:gsLst>
              <a:gs pos="51000">
                <a:srgbClr val="FBFDFE">
                  <a:lumMod val="84000"/>
                  <a:lumOff val="16000"/>
                  <a:alpha val="4000"/>
                </a:srgbClr>
              </a:gs>
              <a:gs pos="400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r">
              <a:spcAft>
                <a:spcPts val="600"/>
              </a:spcAft>
              <a:defRPr sz="1200">
                <a:solidFill>
                  <a:srgbClr val="1E497D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Helvetica" panose="020B0604020202020204" pitchFamily="34" charset="0"/>
              </a:defRPr>
            </a:lvl1pPr>
          </a:lstStyle>
          <a:p>
            <a:pPr algn="l"/>
            <a:r>
              <a:rPr lang="en-GB" sz="1400" b="1" dirty="0">
                <a:solidFill>
                  <a:srgbClr val="DE422F"/>
                </a:solidFill>
              </a:rPr>
              <a:t>Intervention by: </a:t>
            </a:r>
          </a:p>
          <a:p>
            <a:pPr algn="l"/>
            <a:r>
              <a:rPr lang="it-IT" sz="1400" b="1" dirty="0">
                <a:solidFill>
                  <a:srgbClr val="76777B"/>
                </a:solidFill>
              </a:rPr>
              <a:t>Ugo Papagni e Davide Bovio</a:t>
            </a:r>
          </a:p>
        </p:txBody>
      </p:sp>
      <p:pic>
        <p:nvPicPr>
          <p:cNvPr id="7" name="Immagine 6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F7D090A5-CDCA-811B-3258-E936FF392F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36" y="4199966"/>
            <a:ext cx="1515669" cy="735763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5BA7946-CA7D-8997-EE95-711C8307ABBC}"/>
              </a:ext>
            </a:extLst>
          </p:cNvPr>
          <p:cNvSpPr txBox="1"/>
          <p:nvPr/>
        </p:nvSpPr>
        <p:spPr>
          <a:xfrm>
            <a:off x="7368206" y="1426730"/>
            <a:ext cx="1217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Un evento: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4D2C4FB-C81D-85D1-D802-AFAA216C5738}"/>
              </a:ext>
            </a:extLst>
          </p:cNvPr>
          <p:cNvSpPr txBox="1"/>
          <p:nvPr/>
        </p:nvSpPr>
        <p:spPr>
          <a:xfrm>
            <a:off x="6023248" y="2635228"/>
            <a:ext cx="1392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Con il Patrocinio di: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CCCE0C2B-0D1D-4359-F668-007883C4D1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127" y="3104801"/>
            <a:ext cx="1049168" cy="58219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EE43868-69C4-6583-6705-410C6A9A8F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882" y="3262777"/>
            <a:ext cx="1116748" cy="310486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5B2773F-9A7A-ED99-A38D-6036A1573760}"/>
              </a:ext>
            </a:extLst>
          </p:cNvPr>
          <p:cNvSpPr txBox="1"/>
          <p:nvPr/>
        </p:nvSpPr>
        <p:spPr>
          <a:xfrm>
            <a:off x="0" y="3954514"/>
            <a:ext cx="15764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Partner Platinum:</a:t>
            </a:r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FCA73CB4-CC6F-442C-7B5A-8897D6425992}"/>
              </a:ext>
            </a:extLst>
          </p:cNvPr>
          <p:cNvCxnSpPr>
            <a:cxnSpLocks/>
          </p:cNvCxnSpPr>
          <p:nvPr/>
        </p:nvCxnSpPr>
        <p:spPr>
          <a:xfrm>
            <a:off x="104678" y="3849922"/>
            <a:ext cx="4124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D37E29C-108F-CA7C-DB8F-821EA3B78DC8}"/>
              </a:ext>
            </a:extLst>
          </p:cNvPr>
          <p:cNvSpPr txBox="1"/>
          <p:nvPr/>
        </p:nvSpPr>
        <p:spPr>
          <a:xfrm>
            <a:off x="3850658" y="3871061"/>
            <a:ext cx="7213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Partner:</a:t>
            </a:r>
          </a:p>
        </p:txBody>
      </p: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65F52535-F575-23C0-F1B2-D6E440806834}"/>
              </a:ext>
            </a:extLst>
          </p:cNvPr>
          <p:cNvCxnSpPr>
            <a:cxnSpLocks/>
          </p:cNvCxnSpPr>
          <p:nvPr/>
        </p:nvCxnSpPr>
        <p:spPr>
          <a:xfrm flipV="1">
            <a:off x="3780588" y="2757046"/>
            <a:ext cx="0" cy="10762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EAD9F79B-62F3-0025-3C57-A4223B08C0E5}"/>
              </a:ext>
            </a:extLst>
          </p:cNvPr>
          <p:cNvCxnSpPr>
            <a:cxnSpLocks/>
          </p:cNvCxnSpPr>
          <p:nvPr/>
        </p:nvCxnSpPr>
        <p:spPr>
          <a:xfrm>
            <a:off x="4229031" y="3848707"/>
            <a:ext cx="48771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B46D188C-EF9C-0EE5-22B1-51DED4AD138A}"/>
              </a:ext>
            </a:extLst>
          </p:cNvPr>
          <p:cNvCxnSpPr>
            <a:cxnSpLocks/>
          </p:cNvCxnSpPr>
          <p:nvPr/>
        </p:nvCxnSpPr>
        <p:spPr>
          <a:xfrm flipV="1">
            <a:off x="3783464" y="3839584"/>
            <a:ext cx="0" cy="13039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244C61EB-8900-7BCB-9F3D-07EB034BD6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658" y="4322689"/>
            <a:ext cx="1719443" cy="589380"/>
          </a:xfrm>
          <a:prstGeom prst="rect">
            <a:avLst/>
          </a:prstGeom>
        </p:spPr>
      </p:pic>
      <p:pic>
        <p:nvPicPr>
          <p:cNvPr id="11" name="Immagine 10" descr="Immagine che contiene testo, logo, grafica, Elementi grafici">
            <a:extLst>
              <a:ext uri="{FF2B5EF4-FFF2-40B4-BE49-F238E27FC236}">
                <a16:creationId xmlns:a16="http://schemas.microsoft.com/office/drawing/2014/main" id="{E9810232-F434-2D6D-B7AF-48D752FAB5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8028"/>
            <a:ext cx="9144000" cy="300609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2795A1-54DB-514D-9B1E-FAB1C684BBC7}"/>
              </a:ext>
            </a:extLst>
          </p:cNvPr>
          <p:cNvSpPr txBox="1"/>
          <p:nvPr/>
        </p:nvSpPr>
        <p:spPr>
          <a:xfrm>
            <a:off x="7655" y="2493036"/>
            <a:ext cx="251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venir" panose="02000503020000020003" pitchFamily="2" charset="0"/>
              </a:rPr>
              <a:t>DECEMBER 4</a:t>
            </a:r>
            <a:r>
              <a:rPr lang="it-IT" baseline="30000" dirty="0">
                <a:solidFill>
                  <a:schemeClr val="bg1"/>
                </a:solidFill>
                <a:latin typeface="Avenir" panose="02000503020000020003" pitchFamily="2" charset="0"/>
              </a:rPr>
              <a:t>th</a:t>
            </a:r>
            <a:r>
              <a:rPr lang="it-IT" dirty="0">
                <a:solidFill>
                  <a:schemeClr val="bg1"/>
                </a:solidFill>
                <a:latin typeface="Avenir" panose="02000503020000020003" pitchFamily="2" charset="0"/>
              </a:rPr>
              <a:t>, 2024</a:t>
            </a:r>
          </a:p>
        </p:txBody>
      </p:sp>
      <p:pic>
        <p:nvPicPr>
          <p:cNvPr id="22" name="Immagine 21" descr="Immagine che contiene Carattere, Elementi grafici, grafica, logo">
            <a:extLst>
              <a:ext uri="{FF2B5EF4-FFF2-40B4-BE49-F238E27FC236}">
                <a16:creationId xmlns:a16="http://schemas.microsoft.com/office/drawing/2014/main" id="{666E4287-CF56-302E-89B3-60852FE0BB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295" y="3207280"/>
            <a:ext cx="1333655" cy="36598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6075053-CC0E-92C8-316A-913F865C75DB}"/>
              </a:ext>
            </a:extLst>
          </p:cNvPr>
          <p:cNvSpPr txBox="1"/>
          <p:nvPr/>
        </p:nvSpPr>
        <p:spPr>
          <a:xfrm>
            <a:off x="3793242" y="2895716"/>
            <a:ext cx="1819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With the Patronage of: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E87DA3A-7321-FB80-090B-C4B8B398695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944" y="3267602"/>
            <a:ext cx="883666" cy="344026"/>
          </a:xfrm>
          <a:prstGeom prst="rect">
            <a:avLst/>
          </a:prstGeom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76D9D099-2703-4EDC-229A-803917B759D6}"/>
              </a:ext>
            </a:extLst>
          </p:cNvPr>
          <p:cNvGrpSpPr/>
          <p:nvPr/>
        </p:nvGrpSpPr>
        <p:grpSpPr>
          <a:xfrm>
            <a:off x="4118605" y="4001202"/>
            <a:ext cx="4724331" cy="1049996"/>
            <a:chOff x="4118605" y="4001202"/>
            <a:chExt cx="4724331" cy="1049996"/>
          </a:xfrm>
        </p:grpSpPr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247EE611-5FF7-33EA-5228-1B46C3809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8605" y="4541388"/>
              <a:ext cx="1439573" cy="43455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08831EC-D4FE-4E2F-0202-49653E552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1757" y="4591972"/>
              <a:ext cx="1322046" cy="308946"/>
            </a:xfrm>
            <a:prstGeom prst="rect">
              <a:avLst/>
            </a:prstGeom>
          </p:spPr>
        </p:pic>
        <p:pic>
          <p:nvPicPr>
            <p:cNvPr id="16" name="Immagine 15" descr="Immagine che contiene Carattere, logo, Elementi grafici, testo&#10;&#10;Descrizione generata automaticamente">
              <a:extLst>
                <a:ext uri="{FF2B5EF4-FFF2-40B4-BE49-F238E27FC236}">
                  <a16:creationId xmlns:a16="http://schemas.microsoft.com/office/drawing/2014/main" id="{F4E69294-1456-9660-95A5-E753AE91B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8052" y="4414190"/>
              <a:ext cx="1164884" cy="637008"/>
            </a:xfrm>
            <a:prstGeom prst="rect">
              <a:avLst/>
            </a:prstGeom>
          </p:spPr>
        </p:pic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0FA2EDA0-D15A-496F-4E3A-9CBA85DC5E58}"/>
                </a:ext>
              </a:extLst>
            </p:cNvPr>
            <p:cNvGrpSpPr/>
            <p:nvPr/>
          </p:nvGrpSpPr>
          <p:grpSpPr>
            <a:xfrm>
              <a:off x="4957313" y="4001202"/>
              <a:ext cx="3239630" cy="425881"/>
              <a:chOff x="4957313" y="4001202"/>
              <a:chExt cx="3239630" cy="425881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75E02DDE-8E5E-AE8F-E865-1E1E4CED1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26855" y="4017310"/>
                <a:ext cx="1670088" cy="349022"/>
              </a:xfrm>
              <a:prstGeom prst="rect">
                <a:avLst/>
              </a:prstGeom>
            </p:spPr>
          </p:pic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5AA0328E-A0F1-E77C-1704-0ABF6C658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57313" y="4001202"/>
                <a:ext cx="1499424" cy="42588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60240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po 38">
            <a:extLst>
              <a:ext uri="{FF2B5EF4-FFF2-40B4-BE49-F238E27FC236}">
                <a16:creationId xmlns:a16="http://schemas.microsoft.com/office/drawing/2014/main" id="{15386F13-2382-35E9-BCA3-BF6E5137ADDD}"/>
              </a:ext>
            </a:extLst>
          </p:cNvPr>
          <p:cNvGrpSpPr/>
          <p:nvPr/>
        </p:nvGrpSpPr>
        <p:grpSpPr>
          <a:xfrm>
            <a:off x="2866040" y="788925"/>
            <a:ext cx="3437235" cy="3725710"/>
            <a:chOff x="9003246" y="2175702"/>
            <a:chExt cx="6310688" cy="10439758"/>
          </a:xfrm>
        </p:grpSpPr>
        <p:pic>
          <p:nvPicPr>
            <p:cNvPr id="57" name="Immagine 31">
              <a:extLst>
                <a:ext uri="{FF2B5EF4-FFF2-40B4-BE49-F238E27FC236}">
                  <a16:creationId xmlns:a16="http://schemas.microsoft.com/office/drawing/2014/main" id="{BD70EF11-DBCB-322D-CEAA-893195323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 rot="21286798">
              <a:off x="9003246" y="2175702"/>
              <a:ext cx="6264204" cy="1957565"/>
            </a:xfrm>
            <a:prstGeom prst="rect">
              <a:avLst/>
            </a:prstGeom>
          </p:spPr>
        </p:pic>
        <p:pic>
          <p:nvPicPr>
            <p:cNvPr id="58" name="Immagine 34">
              <a:extLst>
                <a:ext uri="{FF2B5EF4-FFF2-40B4-BE49-F238E27FC236}">
                  <a16:creationId xmlns:a16="http://schemas.microsoft.com/office/drawing/2014/main" id="{E258B094-900B-E6ED-AB31-89EBF0F06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 rot="10405487">
              <a:off x="9049730" y="10657898"/>
              <a:ext cx="6264204" cy="1957564"/>
            </a:xfrm>
            <a:prstGeom prst="rect">
              <a:avLst/>
            </a:prstGeom>
          </p:spPr>
        </p:pic>
      </p:grpSp>
      <p:sp>
        <p:nvSpPr>
          <p:cNvPr id="6" name="Titolo 5">
            <a:extLst>
              <a:ext uri="{FF2B5EF4-FFF2-40B4-BE49-F238E27FC236}">
                <a16:creationId xmlns:a16="http://schemas.microsoft.com/office/drawing/2014/main" id="{5E84346F-0879-CFBA-7782-6B9129A5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800" dirty="0"/>
              <a:t> 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3484BE77-42A3-AD7E-B19B-C383BD6FF587}"/>
              </a:ext>
            </a:extLst>
          </p:cNvPr>
          <p:cNvSpPr txBox="1">
            <a:spLocks/>
          </p:cNvSpPr>
          <p:nvPr/>
        </p:nvSpPr>
        <p:spPr>
          <a:xfrm>
            <a:off x="445138" y="-90556"/>
            <a:ext cx="6610894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sz="1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Shell Fleet Solutions</a:t>
            </a:r>
            <a:endParaRPr lang="it-IT" sz="18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13461BA7-446D-D0D0-00CF-55C008322DE2}"/>
              </a:ext>
            </a:extLst>
          </p:cNvPr>
          <p:cNvSpPr txBox="1">
            <a:spLocks/>
          </p:cNvSpPr>
          <p:nvPr/>
        </p:nvSpPr>
        <p:spPr bwMode="auto">
          <a:xfrm>
            <a:off x="8492878" y="4851899"/>
            <a:ext cx="266656" cy="1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0" algn="r" defTabSz="914400" rtl="0" eaLnBrk="1" latinLnBrk="0" hangingPunct="1">
              <a:defRPr sz="638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32BAE6A-B452-4007-8177-56DD051636F9}" type="slidenum">
              <a:rPr lang="en-GB" b="1" noProof="1" smtClean="0">
                <a:solidFill>
                  <a:srgbClr val="404040"/>
                </a:solidFill>
                <a:latin typeface="Futura Medium" panose="020B0604020202020204" charset="0"/>
                <a:cs typeface="Futura Medium" panose="020B0604020202020204" charset="0"/>
              </a:rPr>
              <a:pPr>
                <a:defRPr/>
              </a:pPr>
              <a:t>10</a:t>
            </a:fld>
            <a:endParaRPr lang="en-GB" b="1" noProof="1">
              <a:solidFill>
                <a:srgbClr val="404040"/>
              </a:solidFill>
              <a:latin typeface="Futura Medium" panose="020B0604020202020204" charset="0"/>
              <a:cs typeface="Futura Medium" panose="020B060402020202020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D2339AF-7C61-7B7F-022A-8399E77B40D3}"/>
              </a:ext>
            </a:extLst>
          </p:cNvPr>
          <p:cNvGrpSpPr/>
          <p:nvPr/>
        </p:nvGrpSpPr>
        <p:grpSpPr>
          <a:xfrm>
            <a:off x="3287670" y="1461787"/>
            <a:ext cx="2679707" cy="2604298"/>
            <a:chOff x="3085151" y="1614441"/>
            <a:chExt cx="2577177" cy="2818657"/>
          </a:xfrm>
        </p:grpSpPr>
        <p:pic>
          <p:nvPicPr>
            <p:cNvPr id="33" name="Immagine 26">
              <a:extLst>
                <a:ext uri="{FF2B5EF4-FFF2-40B4-BE49-F238E27FC236}">
                  <a16:creationId xmlns:a16="http://schemas.microsoft.com/office/drawing/2014/main" id="{DC1F8742-3028-A60E-56D4-7D738D90A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5151" y="1955646"/>
              <a:ext cx="2576260" cy="2477452"/>
            </a:xfrm>
            <a:prstGeom prst="roundRect">
              <a:avLst>
                <a:gd name="adj" fmla="val 16655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0" endPos="0" dist="5000" dir="5400000" sy="-100000" algn="bl" rotWithShape="0"/>
            </a:effectLst>
          </p:spPr>
        </p:pic>
        <p:sp>
          <p:nvSpPr>
            <p:cNvPr id="34" name="Rettangolo con angoli arrotondati sullo stesso lato 31">
              <a:extLst>
                <a:ext uri="{FF2B5EF4-FFF2-40B4-BE49-F238E27FC236}">
                  <a16:creationId xmlns:a16="http://schemas.microsoft.com/office/drawing/2014/main" id="{2A51F554-7A64-E8EE-4965-859973D183B0}"/>
                </a:ext>
              </a:extLst>
            </p:cNvPr>
            <p:cNvSpPr/>
            <p:nvPr/>
          </p:nvSpPr>
          <p:spPr>
            <a:xfrm>
              <a:off x="3085151" y="1614441"/>
              <a:ext cx="2576260" cy="767199"/>
            </a:xfrm>
            <a:prstGeom prst="round2SameRect">
              <a:avLst>
                <a:gd name="adj1" fmla="val 48175"/>
                <a:gd name="adj2" fmla="val 0"/>
              </a:avLst>
            </a:prstGeom>
            <a:solidFill>
              <a:srgbClr val="FBCE0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CN" sz="6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4020202020204" charset="0"/>
                <a:cs typeface="Futura Medium" panose="020B0604020202020204" charset="0"/>
              </a:endParaRP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62564714-A3DA-5CDF-AC3F-9FFE75B10EE6}"/>
                </a:ext>
              </a:extLst>
            </p:cNvPr>
            <p:cNvSpPr txBox="1"/>
            <p:nvPr/>
          </p:nvSpPr>
          <p:spPr bwMode="auto">
            <a:xfrm>
              <a:off x="3150821" y="1776829"/>
              <a:ext cx="2511507" cy="4663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268268">
                <a:buClr>
                  <a:srgbClr val="DD1D21"/>
                </a:buClr>
                <a:buSzPct val="85000"/>
              </a:pPr>
              <a:r>
                <a:rPr lang="it-IT" sz="1400" b="1" dirty="0">
                  <a:solidFill>
                    <a:srgbClr val="404040"/>
                  </a:solidFill>
                  <a:latin typeface="Futura Medium" panose="020B0604020202020204" charset="0"/>
                  <a:cs typeface="Futura Medium" panose="020B0604020202020204" charset="0"/>
                </a:rPr>
                <a:t>Fuel card for traditional </a:t>
              </a:r>
              <a:r>
                <a:rPr lang="it-IT" sz="1400" b="1" dirty="0">
                  <a:solidFill>
                    <a:srgbClr val="404040"/>
                  </a:solidFill>
                  <a:latin typeface="Helvetica" pitchFamily="2" charset="0"/>
                  <a:cs typeface="Futura Medium" panose="020B0604020202020204" charset="0"/>
                </a:rPr>
                <a:t>fuelings</a:t>
              </a:r>
              <a:r>
                <a:rPr lang="it-IT" sz="1400" b="1" dirty="0">
                  <a:solidFill>
                    <a:srgbClr val="404040"/>
                  </a:solidFill>
                  <a:latin typeface="Futura Medium" panose="020B0604020202020204" charset="0"/>
                  <a:cs typeface="Futura Medium" panose="020B0604020202020204" charset="0"/>
                </a:rPr>
                <a:t> and electric charges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A84B662-64B2-627B-166E-953A3D37C674}"/>
              </a:ext>
            </a:extLst>
          </p:cNvPr>
          <p:cNvGrpSpPr/>
          <p:nvPr/>
        </p:nvGrpSpPr>
        <p:grpSpPr>
          <a:xfrm>
            <a:off x="6342234" y="1030237"/>
            <a:ext cx="1985508" cy="1635270"/>
            <a:chOff x="6452904" y="1021780"/>
            <a:chExt cx="1985508" cy="1774824"/>
          </a:xfrm>
        </p:grpSpPr>
        <p:pic>
          <p:nvPicPr>
            <p:cNvPr id="36" name="Immagine 28">
              <a:extLst>
                <a:ext uri="{FF2B5EF4-FFF2-40B4-BE49-F238E27FC236}">
                  <a16:creationId xmlns:a16="http://schemas.microsoft.com/office/drawing/2014/main" id="{0F647016-9F13-27D3-4219-87DEC66B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3602"/>
            <a:stretch/>
          </p:blipFill>
          <p:spPr>
            <a:xfrm>
              <a:off x="6452904" y="1377369"/>
              <a:ext cx="1983722" cy="1419235"/>
            </a:xfrm>
            <a:prstGeom prst="roundRect">
              <a:avLst>
                <a:gd name="adj" fmla="val 1663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0" endPos="0" dist="5000" dir="5400000" sy="-100000" algn="bl" rotWithShape="0"/>
            </a:effectLst>
          </p:spPr>
        </p:pic>
        <p:sp>
          <p:nvSpPr>
            <p:cNvPr id="37" name="Rettangolo con angoli arrotondati sullo stesso lato 31">
              <a:extLst>
                <a:ext uri="{FF2B5EF4-FFF2-40B4-BE49-F238E27FC236}">
                  <a16:creationId xmlns:a16="http://schemas.microsoft.com/office/drawing/2014/main" id="{8E8808ED-6863-6EE5-F41D-02584C02E164}"/>
                </a:ext>
              </a:extLst>
            </p:cNvPr>
            <p:cNvSpPr/>
            <p:nvPr/>
          </p:nvSpPr>
          <p:spPr>
            <a:xfrm>
              <a:off x="6454690" y="1021780"/>
              <a:ext cx="1983722" cy="662750"/>
            </a:xfrm>
            <a:prstGeom prst="round2SameRect">
              <a:avLst>
                <a:gd name="adj1" fmla="val 48175"/>
                <a:gd name="adj2" fmla="val 0"/>
              </a:avLst>
            </a:prstGeom>
            <a:solidFill>
              <a:srgbClr val="FBCE0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CN" sz="6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4020202020204" charset="0"/>
                <a:cs typeface="Futura Medium" panose="020B0604020202020204" charset="0"/>
              </a:endParaRPr>
            </a:p>
          </p:txBody>
        </p:sp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DF54BF8A-0BB1-46BB-A04C-2F084AD4D66D}"/>
                </a:ext>
              </a:extLst>
            </p:cNvPr>
            <p:cNvSpPr txBox="1"/>
            <p:nvPr/>
          </p:nvSpPr>
          <p:spPr bwMode="auto">
            <a:xfrm>
              <a:off x="6503658" y="1055834"/>
              <a:ext cx="1933861" cy="4008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268268">
                <a:buClr>
                  <a:srgbClr val="DD1D21"/>
                </a:buClr>
                <a:buSzPct val="85000"/>
              </a:pPr>
              <a:r>
                <a:rPr lang="it-IT" sz="1200" b="1" dirty="0">
                  <a:solidFill>
                    <a:srgbClr val="404040"/>
                  </a:solidFill>
                  <a:latin typeface="Helvetica" pitchFamily="2" charset="0"/>
                  <a:cs typeface="Futura Medium" panose="020B0604020202020204" charset="0"/>
                </a:rPr>
                <a:t>API </a:t>
              </a:r>
            </a:p>
            <a:p>
              <a:pPr algn="ctr" defTabSz="268268">
                <a:buClr>
                  <a:srgbClr val="DD1D21"/>
                </a:buClr>
                <a:buSzPct val="85000"/>
              </a:pPr>
              <a:r>
                <a:rPr lang="it-IT" sz="1200" b="1" dirty="0">
                  <a:solidFill>
                    <a:srgbClr val="404040"/>
                  </a:solidFill>
                  <a:latin typeface="Helvetica" pitchFamily="2" charset="0"/>
                  <a:cs typeface="Futura Medium" panose="020B0604020202020204" charset="0"/>
                </a:rPr>
                <a:t>Fleet Management</a:t>
              </a:r>
            </a:p>
          </p:txBody>
        </p:sp>
        <p:pic>
          <p:nvPicPr>
            <p:cNvPr id="39" name="Immagine 2">
              <a:extLst>
                <a:ext uri="{FF2B5EF4-FFF2-40B4-BE49-F238E27FC236}">
                  <a16:creationId xmlns:a16="http://schemas.microsoft.com/office/drawing/2014/main" id="{DD9C25F0-CF98-5239-A703-B7C07562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7152" y="1405497"/>
              <a:ext cx="968657" cy="27488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A1E5587-9332-CD39-21BF-E7A8A3303E19}"/>
              </a:ext>
            </a:extLst>
          </p:cNvPr>
          <p:cNvGrpSpPr/>
          <p:nvPr/>
        </p:nvGrpSpPr>
        <p:grpSpPr>
          <a:xfrm>
            <a:off x="6350196" y="2769128"/>
            <a:ext cx="2030982" cy="1664817"/>
            <a:chOff x="6528462" y="3047188"/>
            <a:chExt cx="1989819" cy="1845583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B94B02B3-A9B7-40F5-C36F-8AF8FC11A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4559" y="3289466"/>
              <a:ext cx="1983722" cy="1603305"/>
            </a:xfrm>
            <a:prstGeom prst="roundRect">
              <a:avLst>
                <a:gd name="adj" fmla="val 17045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0" endPos="0" dist="5000" dir="5400000" sy="-100000" algn="bl" rotWithShape="0"/>
            </a:effectLst>
          </p:spPr>
        </p:pic>
        <p:sp>
          <p:nvSpPr>
            <p:cNvPr id="40" name="Rettangolo con angoli arrotondati sullo stesso lato 31">
              <a:extLst>
                <a:ext uri="{FF2B5EF4-FFF2-40B4-BE49-F238E27FC236}">
                  <a16:creationId xmlns:a16="http://schemas.microsoft.com/office/drawing/2014/main" id="{8F1188EA-75B8-B6EC-D404-0A3DBDB0CA31}"/>
                </a:ext>
              </a:extLst>
            </p:cNvPr>
            <p:cNvSpPr/>
            <p:nvPr/>
          </p:nvSpPr>
          <p:spPr>
            <a:xfrm>
              <a:off x="6528462" y="3047188"/>
              <a:ext cx="1983722" cy="662750"/>
            </a:xfrm>
            <a:prstGeom prst="round2SameRect">
              <a:avLst>
                <a:gd name="adj1" fmla="val 48175"/>
                <a:gd name="adj2" fmla="val 0"/>
              </a:avLst>
            </a:prstGeom>
            <a:solidFill>
              <a:srgbClr val="FBCE0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CN" sz="6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edium" panose="020B0604020202020204" charset="0"/>
                <a:cs typeface="Futura Medium" panose="020B0604020202020204" charset="0"/>
              </a:endParaRPr>
            </a:p>
          </p:txBody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53693213-F258-F404-1E94-C358F7317525}"/>
                </a:ext>
              </a:extLst>
            </p:cNvPr>
            <p:cNvSpPr txBox="1"/>
            <p:nvPr/>
          </p:nvSpPr>
          <p:spPr bwMode="auto">
            <a:xfrm>
              <a:off x="6559489" y="3136827"/>
              <a:ext cx="1933861" cy="4776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268268">
                <a:buClr>
                  <a:srgbClr val="DD1D21"/>
                </a:buClr>
                <a:buSzPct val="85000"/>
              </a:pPr>
              <a:r>
                <a:rPr lang="it-IT" sz="1400" b="1" dirty="0">
                  <a:solidFill>
                    <a:srgbClr val="404040"/>
                  </a:solidFill>
                  <a:latin typeface="Helvetica" pitchFamily="2" charset="0"/>
                  <a:cs typeface="Futura Medium" panose="020B0604020202020204" charset="0"/>
                </a:rPr>
                <a:t>Carbon </a:t>
              </a:r>
            </a:p>
            <a:p>
              <a:pPr algn="ctr" defTabSz="268268">
                <a:buClr>
                  <a:srgbClr val="DD1D21"/>
                </a:buClr>
                <a:buSzPct val="85000"/>
              </a:pPr>
              <a:r>
                <a:rPr lang="it-IT" sz="1400" b="1" dirty="0">
                  <a:solidFill>
                    <a:srgbClr val="404040"/>
                  </a:solidFill>
                  <a:latin typeface="Helvetica" pitchFamily="2" charset="0"/>
                  <a:cs typeface="Futura Medium" panose="020B0604020202020204" charset="0"/>
                </a:rPr>
                <a:t>Compensation</a:t>
              </a:r>
            </a:p>
          </p:txBody>
        </p:sp>
      </p:grpSp>
      <p:pic>
        <p:nvPicPr>
          <p:cNvPr id="43" name="Immagine 26">
            <a:extLst>
              <a:ext uri="{FF2B5EF4-FFF2-40B4-BE49-F238E27FC236}">
                <a16:creationId xmlns:a16="http://schemas.microsoft.com/office/drawing/2014/main" id="{D09486DB-48EB-0B62-940E-15D503E364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0"/>
          <a:stretch/>
        </p:blipFill>
        <p:spPr>
          <a:xfrm>
            <a:off x="764280" y="1161422"/>
            <a:ext cx="1965543" cy="1504085"/>
          </a:xfrm>
          <a:prstGeom prst="roundRect">
            <a:avLst>
              <a:gd name="adj" fmla="val 1665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0" dist="5000" dir="5400000" sy="-100000" algn="bl" rotWithShape="0"/>
          </a:effectLst>
        </p:spPr>
      </p:pic>
      <p:sp>
        <p:nvSpPr>
          <p:cNvPr id="44" name="Rettangolo con angoli arrotondati sullo stesso lato 31">
            <a:extLst>
              <a:ext uri="{FF2B5EF4-FFF2-40B4-BE49-F238E27FC236}">
                <a16:creationId xmlns:a16="http://schemas.microsoft.com/office/drawing/2014/main" id="{84DA982E-E899-2D0E-194D-5B18F1200063}"/>
              </a:ext>
            </a:extLst>
          </p:cNvPr>
          <p:cNvSpPr/>
          <p:nvPr/>
        </p:nvSpPr>
        <p:spPr>
          <a:xfrm>
            <a:off x="758220" y="1010976"/>
            <a:ext cx="1971602" cy="585868"/>
          </a:xfrm>
          <a:prstGeom prst="round2SameRect">
            <a:avLst>
              <a:gd name="adj1" fmla="val 48175"/>
              <a:gd name="adj2" fmla="val 0"/>
            </a:avLst>
          </a:prstGeom>
          <a:solidFill>
            <a:srgbClr val="FBCE0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CN" sz="600" b="1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edium" panose="020B0604020202020204" charset="0"/>
              <a:cs typeface="Futura Medium" panose="020B0604020202020204" charset="0"/>
            </a:endParaRPr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3CB0D246-9A44-AA85-A455-B6DC76E2B548}"/>
              </a:ext>
            </a:extLst>
          </p:cNvPr>
          <p:cNvSpPr txBox="1"/>
          <p:nvPr/>
        </p:nvSpPr>
        <p:spPr bwMode="auto">
          <a:xfrm>
            <a:off x="780481" y="1214415"/>
            <a:ext cx="1922046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2682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1D21"/>
              </a:buClr>
              <a:buSzPct val="85000"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  <a:t>ITALY</a:t>
            </a:r>
            <a:endParaRPr kumimoji="0" lang="it-IT" sz="105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itchFamily="2" charset="0"/>
              <a:cs typeface="Futura Medium" panose="020B0604020202020204" charset="0"/>
            </a:endParaRPr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F6FECE0A-3970-0334-34FC-6D59EA378A81}"/>
              </a:ext>
            </a:extLst>
          </p:cNvPr>
          <p:cNvSpPr txBox="1"/>
          <p:nvPr/>
        </p:nvSpPr>
        <p:spPr bwMode="auto">
          <a:xfrm>
            <a:off x="803592" y="1619496"/>
            <a:ext cx="1922047" cy="1018227"/>
          </a:xfrm>
          <a:prstGeom prst="rect">
            <a:avLst/>
          </a:prstGeom>
          <a:solidFill>
            <a:schemeClr val="tx1">
              <a:lumMod val="75000"/>
              <a:lumOff val="25000"/>
              <a:alpha val="18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338281" dist="381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2682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DD1D21"/>
              </a:buClr>
              <a:buSzPct val="85000"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FBCE07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  <a:t>∼ 5.000</a:t>
            </a:r>
            <a:r>
              <a:rPr kumimoji="0" lang="it-IT" sz="1100" b="1" i="0" u="none" strike="noStrike" kern="0" cap="none" spc="0" normalizeH="0" baseline="0" noProof="0" dirty="0">
                <a:ln>
                  <a:noFill/>
                </a:ln>
                <a:solidFill>
                  <a:srgbClr val="FBCE07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  <a:t>.</a:t>
            </a:r>
            <a:br>
              <a:rPr kumimoji="0" lang="it-IT" sz="11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</a:br>
            <a:r>
              <a:rPr kumimoji="0" lang="it-IT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  <a:t>Accessible service stations</a:t>
            </a:r>
          </a:p>
          <a:p>
            <a:pPr marL="0" marR="0" lvl="0" indent="0" defTabSz="2682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DD1D21"/>
              </a:buClr>
              <a:buSzPct val="85000"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FBCE07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  <a:t>54.500+</a:t>
            </a:r>
            <a:br>
              <a:rPr kumimoji="0" lang="it-IT" sz="11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</a:br>
            <a:r>
              <a:rPr kumimoji="0" lang="it-IT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  <a:t>Charging Points</a:t>
            </a:r>
          </a:p>
        </p:txBody>
      </p:sp>
      <p:pic>
        <p:nvPicPr>
          <p:cNvPr id="48" name="Immagine 28">
            <a:extLst>
              <a:ext uri="{FF2B5EF4-FFF2-40B4-BE49-F238E27FC236}">
                <a16:creationId xmlns:a16="http://schemas.microsoft.com/office/drawing/2014/main" id="{56C99F37-682F-AE9A-EA45-725419A1B39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52" y="2839491"/>
            <a:ext cx="1969956" cy="1589262"/>
          </a:xfrm>
          <a:prstGeom prst="roundRect">
            <a:avLst>
              <a:gd name="adj" fmla="val 1663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0" dist="5000" dir="5400000" sy="-100000" algn="bl" rotWithShape="0"/>
          </a:effectLst>
        </p:spPr>
      </p:pic>
      <p:sp>
        <p:nvSpPr>
          <p:cNvPr id="49" name="Rettangolo con angoli arrotondati sullo stesso lato 31">
            <a:extLst>
              <a:ext uri="{FF2B5EF4-FFF2-40B4-BE49-F238E27FC236}">
                <a16:creationId xmlns:a16="http://schemas.microsoft.com/office/drawing/2014/main" id="{768A3A86-80B6-BE4E-7F2D-63CFD221F0FB}"/>
              </a:ext>
            </a:extLst>
          </p:cNvPr>
          <p:cNvSpPr/>
          <p:nvPr/>
        </p:nvSpPr>
        <p:spPr>
          <a:xfrm>
            <a:off x="774024" y="2763936"/>
            <a:ext cx="1981184" cy="589510"/>
          </a:xfrm>
          <a:prstGeom prst="round2SameRect">
            <a:avLst>
              <a:gd name="adj1" fmla="val 48175"/>
              <a:gd name="adj2" fmla="val 0"/>
            </a:avLst>
          </a:prstGeom>
          <a:solidFill>
            <a:srgbClr val="FBCE0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CN" sz="600" b="1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edium" panose="020B0604020202020204" charset="0"/>
              <a:cs typeface="Futura Medium" panose="020B0604020202020204" charset="0"/>
            </a:endParaRPr>
          </a:p>
        </p:txBody>
      </p:sp>
      <p:sp>
        <p:nvSpPr>
          <p:cNvPr id="50" name="TextBox 10">
            <a:extLst>
              <a:ext uri="{FF2B5EF4-FFF2-40B4-BE49-F238E27FC236}">
                <a16:creationId xmlns:a16="http://schemas.microsoft.com/office/drawing/2014/main" id="{5880B5DF-6C75-3EED-AC21-1C1D04A0670F}"/>
              </a:ext>
            </a:extLst>
          </p:cNvPr>
          <p:cNvSpPr txBox="1"/>
          <p:nvPr/>
        </p:nvSpPr>
        <p:spPr bwMode="auto">
          <a:xfrm>
            <a:off x="755577" y="2983302"/>
            <a:ext cx="1931387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2682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1D21"/>
              </a:buClr>
              <a:buSzPct val="85000"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  <a:t>EUROPE</a:t>
            </a:r>
          </a:p>
        </p:txBody>
      </p:sp>
      <p:sp>
        <p:nvSpPr>
          <p:cNvPr id="51" name="TextBox 3">
            <a:extLst>
              <a:ext uri="{FF2B5EF4-FFF2-40B4-BE49-F238E27FC236}">
                <a16:creationId xmlns:a16="http://schemas.microsoft.com/office/drawing/2014/main" id="{835200E5-96BE-EC13-C207-645333F549A1}"/>
              </a:ext>
            </a:extLst>
          </p:cNvPr>
          <p:cNvSpPr txBox="1"/>
          <p:nvPr/>
        </p:nvSpPr>
        <p:spPr bwMode="auto">
          <a:xfrm>
            <a:off x="835049" y="3417653"/>
            <a:ext cx="1969957" cy="10182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297380" dist="381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2682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DD1D21"/>
              </a:buClr>
              <a:buSzPct val="85000"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FBCE07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  <a:t>30.000</a:t>
            </a:r>
            <a:br>
              <a:rPr kumimoji="0" lang="it-IT" sz="11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</a:br>
            <a:r>
              <a:rPr kumimoji="0" lang="it-IT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  <a:t>Accessible service stations</a:t>
            </a:r>
          </a:p>
          <a:p>
            <a:pPr marL="0" marR="0" lvl="0" indent="0" defTabSz="26826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DD1D21"/>
              </a:buClr>
              <a:buSzPct val="85000"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FBCE07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  <a:t>750.000+</a:t>
            </a:r>
            <a:br>
              <a:rPr kumimoji="0" lang="it-IT" sz="11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</a:br>
            <a:r>
              <a:rPr kumimoji="0" lang="it-IT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Futura Medium" panose="020B0604020202020204" charset="0"/>
              </a:rPr>
              <a:t>Charging Points</a:t>
            </a:r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C9EA77F3-5A97-7DE7-D530-EDEFBDF38612}"/>
              </a:ext>
            </a:extLst>
          </p:cNvPr>
          <p:cNvSpPr txBox="1"/>
          <p:nvPr/>
        </p:nvSpPr>
        <p:spPr bwMode="auto">
          <a:xfrm>
            <a:off x="3262468" y="1199289"/>
            <a:ext cx="251150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268268">
              <a:buClr>
                <a:srgbClr val="DD1D21"/>
              </a:buClr>
              <a:buSzPct val="85000"/>
            </a:pPr>
            <a:r>
              <a:rPr lang="it-IT" sz="1600" b="1" dirty="0">
                <a:solidFill>
                  <a:srgbClr val="DD1D21"/>
                </a:solidFill>
                <a:latin typeface="Helvetica" pitchFamily="2" charset="0"/>
                <a:cs typeface="Futura Medium" panose="020B0604020202020204" charset="0"/>
              </a:rPr>
              <a:t>SHELL CARD</a:t>
            </a:r>
          </a:p>
        </p:txBody>
      </p:sp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6C9D7F93-2698-2473-08D6-4726E1CF6670}"/>
              </a:ext>
            </a:extLst>
          </p:cNvPr>
          <p:cNvCxnSpPr>
            <a:cxnSpLocks/>
          </p:cNvCxnSpPr>
          <p:nvPr/>
        </p:nvCxnSpPr>
        <p:spPr>
          <a:xfrm>
            <a:off x="0" y="401321"/>
            <a:ext cx="391886" cy="0"/>
          </a:xfrm>
          <a:prstGeom prst="line">
            <a:avLst/>
          </a:prstGeom>
          <a:ln w="28575">
            <a:solidFill>
              <a:srgbClr val="453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07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68707-172D-FA93-FE5C-F1A15BD21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2A2093-CC56-D706-0CEA-184252AD39B9}"/>
              </a:ext>
            </a:extLst>
          </p:cNvPr>
          <p:cNvSpPr txBox="1"/>
          <p:nvPr/>
        </p:nvSpPr>
        <p:spPr>
          <a:xfrm>
            <a:off x="462002" y="228216"/>
            <a:ext cx="505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</a:t>
            </a:r>
            <a:r>
              <a:rPr lang="it-IT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ecosystem</a:t>
            </a:r>
            <a:r>
              <a:rPr lang="it-IT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it-IT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response</a:t>
            </a:r>
            <a:r>
              <a:rPr lang="it-IT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to </a:t>
            </a:r>
            <a:r>
              <a:rPr lang="it-IT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emerging</a:t>
            </a:r>
            <a:r>
              <a:rPr lang="it-IT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it-IT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needs</a:t>
            </a:r>
            <a:endParaRPr lang="it-IT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F3024C13-FC28-5902-53CE-2977827F093E}"/>
              </a:ext>
            </a:extLst>
          </p:cNvPr>
          <p:cNvCxnSpPr>
            <a:cxnSpLocks/>
          </p:cNvCxnSpPr>
          <p:nvPr/>
        </p:nvCxnSpPr>
        <p:spPr>
          <a:xfrm>
            <a:off x="0" y="401321"/>
            <a:ext cx="391886" cy="0"/>
          </a:xfrm>
          <a:prstGeom prst="line">
            <a:avLst/>
          </a:prstGeom>
          <a:ln w="28575">
            <a:solidFill>
              <a:srgbClr val="453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 descr="A shell logo with a red border&#10;&#10;Description automatically generated">
            <a:extLst>
              <a:ext uri="{FF2B5EF4-FFF2-40B4-BE49-F238E27FC236}">
                <a16:creationId xmlns:a16="http://schemas.microsoft.com/office/drawing/2014/main" id="{EBC67A84-6D4A-0056-3DC7-5744A1779E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2" t="22725" r="20374" b="20855"/>
          <a:stretch/>
        </p:blipFill>
        <p:spPr>
          <a:xfrm>
            <a:off x="5472692" y="2027613"/>
            <a:ext cx="1159523" cy="1098498"/>
          </a:xfrm>
          <a:prstGeom prst="rect">
            <a:avLst/>
          </a:prstGeom>
        </p:spPr>
      </p:pic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30E3DCB0-766D-31F2-C1E1-70D9CF4C765E}"/>
              </a:ext>
            </a:extLst>
          </p:cNvPr>
          <p:cNvCxnSpPr>
            <a:cxnSpLocks/>
          </p:cNvCxnSpPr>
          <p:nvPr/>
        </p:nvCxnSpPr>
        <p:spPr>
          <a:xfrm>
            <a:off x="6838745" y="2185063"/>
            <a:ext cx="1" cy="78359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Elemento grafico 33">
            <a:extLst>
              <a:ext uri="{FF2B5EF4-FFF2-40B4-BE49-F238E27FC236}">
                <a16:creationId xmlns:a16="http://schemas.microsoft.com/office/drawing/2014/main" id="{02200B01-2B1C-97CA-4377-224A9F60A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406" y="1158393"/>
            <a:ext cx="4529667" cy="2831042"/>
          </a:xfrm>
          <a:prstGeom prst="rect">
            <a:avLst/>
          </a:prstGeom>
        </p:spPr>
      </p:pic>
      <p:pic>
        <p:nvPicPr>
          <p:cNvPr id="36" name="Elemento grafico 35">
            <a:extLst>
              <a:ext uri="{FF2B5EF4-FFF2-40B4-BE49-F238E27FC236}">
                <a16:creationId xmlns:a16="http://schemas.microsoft.com/office/drawing/2014/main" id="{DE214469-2C78-474B-1CA6-3CF886C56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07" t="11434" r="75669" b="11201"/>
          <a:stretch/>
        </p:blipFill>
        <p:spPr>
          <a:xfrm>
            <a:off x="7078343" y="2060881"/>
            <a:ext cx="1011874" cy="103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40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aria aperta, albero, strada, autunno&#10;&#10;Descrizione generata automaticamente">
            <a:extLst>
              <a:ext uri="{FF2B5EF4-FFF2-40B4-BE49-F238E27FC236}">
                <a16:creationId xmlns:a16="http://schemas.microsoft.com/office/drawing/2014/main" id="{F589DA4A-36F3-4C13-23D7-09903668C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565371"/>
          </a:xfr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5E84346F-0879-CFBA-7782-6B9129A5E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911" y="2074863"/>
            <a:ext cx="5712178" cy="99377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Thank you for your attention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92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47B44-3EB7-F3D9-4802-4B2321976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4FC14CA-D9EE-5480-ACF2-F221EEABA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20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C175A-E82E-19D6-005D-B24FB297D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DB9688-CD7F-7802-9562-B02DB51A56AA}"/>
              </a:ext>
            </a:extLst>
          </p:cNvPr>
          <p:cNvSpPr txBox="1"/>
          <p:nvPr/>
        </p:nvSpPr>
        <p:spPr>
          <a:xfrm>
            <a:off x="435889" y="359140"/>
            <a:ext cx="4957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68281">
              <a:buClr>
                <a:srgbClr val="DD1D21"/>
              </a:buClr>
              <a:buSzPct val="85000"/>
              <a:defRPr/>
            </a:pPr>
            <a:r>
              <a:rPr lang="it-IT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Simple </a:t>
            </a:r>
            <a:r>
              <a:rPr lang="it-IT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answers</a:t>
            </a:r>
            <a:r>
              <a:rPr lang="it-IT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to </a:t>
            </a:r>
            <a:r>
              <a:rPr lang="it-IT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increasing</a:t>
            </a:r>
            <a:r>
              <a:rPr lang="it-IT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it-IT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complexities</a:t>
            </a:r>
            <a:endParaRPr lang="it-IT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959E04B6-D376-DC7F-0B13-57FB7FB8283B}"/>
              </a:ext>
            </a:extLst>
          </p:cNvPr>
          <p:cNvCxnSpPr>
            <a:cxnSpLocks/>
          </p:cNvCxnSpPr>
          <p:nvPr/>
        </p:nvCxnSpPr>
        <p:spPr>
          <a:xfrm>
            <a:off x="0" y="525498"/>
            <a:ext cx="391886" cy="0"/>
          </a:xfrm>
          <a:prstGeom prst="line">
            <a:avLst/>
          </a:prstGeom>
          <a:ln w="50800" cap="sq">
            <a:solidFill>
              <a:srgbClr val="4536F7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7135EC81-5FE1-C2B8-F2CC-79F858115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878" y="1596440"/>
            <a:ext cx="5568244" cy="165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73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A99FE-5152-BB36-FCE5-FEF0382D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C9779765-EEB9-9F6F-E1E4-2EDB20A0C876}"/>
              </a:ext>
            </a:extLst>
          </p:cNvPr>
          <p:cNvSpPr txBox="1"/>
          <p:nvPr/>
        </p:nvSpPr>
        <p:spPr>
          <a:xfrm>
            <a:off x="451244" y="238973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</a:t>
            </a:r>
            <a:r>
              <a:rPr lang="it-IT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daily</a:t>
            </a:r>
            <a:r>
              <a:rPr lang="it-IT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challenges of Fleet Managers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A08606D1-7146-A89F-DE80-BD77E20EA14B}"/>
              </a:ext>
            </a:extLst>
          </p:cNvPr>
          <p:cNvCxnSpPr>
            <a:cxnSpLocks/>
          </p:cNvCxnSpPr>
          <p:nvPr/>
        </p:nvCxnSpPr>
        <p:spPr>
          <a:xfrm>
            <a:off x="0" y="401321"/>
            <a:ext cx="391886" cy="0"/>
          </a:xfrm>
          <a:prstGeom prst="line">
            <a:avLst/>
          </a:prstGeom>
          <a:ln w="28575">
            <a:solidFill>
              <a:srgbClr val="453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9CFA2625-5174-6B35-EA3B-8F87FDCCE4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04" y="876527"/>
            <a:ext cx="7994698" cy="332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73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D94D7-4DDC-7C2D-C8DC-9C6A0DCD2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00DD93A-218F-7048-D6C7-E94A15EFC9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75"/>
          <a:stretch/>
        </p:blipFill>
        <p:spPr>
          <a:xfrm>
            <a:off x="0" y="13326"/>
            <a:ext cx="4820356" cy="4339951"/>
          </a:xfrm>
          <a:prstGeom prst="rect">
            <a:avLst/>
          </a:prstGeom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220EE879-0913-201F-D264-CD5FA3DAF947}"/>
              </a:ext>
            </a:extLst>
          </p:cNvPr>
          <p:cNvCxnSpPr>
            <a:cxnSpLocks/>
          </p:cNvCxnSpPr>
          <p:nvPr/>
        </p:nvCxnSpPr>
        <p:spPr>
          <a:xfrm>
            <a:off x="0" y="401321"/>
            <a:ext cx="3918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9A4C3158-2CBD-51BE-9EDF-EE564B063958}"/>
              </a:ext>
            </a:extLst>
          </p:cNvPr>
          <p:cNvSpPr txBox="1"/>
          <p:nvPr/>
        </p:nvSpPr>
        <p:spPr>
          <a:xfrm>
            <a:off x="462002" y="228216"/>
            <a:ext cx="1519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Your opinion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F7DFE0C-DD79-E6E4-3B5E-76B40E9C499B}"/>
              </a:ext>
            </a:extLst>
          </p:cNvPr>
          <p:cNvSpPr txBox="1"/>
          <p:nvPr/>
        </p:nvSpPr>
        <p:spPr>
          <a:xfrm>
            <a:off x="394792" y="1131888"/>
            <a:ext cx="42562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 err="1">
                <a:solidFill>
                  <a:schemeClr val="bg1"/>
                </a:solidFill>
              </a:rPr>
              <a:t>Emerging</a:t>
            </a:r>
            <a:r>
              <a:rPr lang="it-IT" sz="3600" b="1" dirty="0">
                <a:solidFill>
                  <a:schemeClr val="bg1"/>
                </a:solidFill>
              </a:rPr>
              <a:t> challenges with </a:t>
            </a:r>
            <a:r>
              <a:rPr lang="it-IT" sz="3600" b="1" dirty="0" err="1">
                <a:solidFill>
                  <a:schemeClr val="bg1"/>
                </a:solidFill>
              </a:rPr>
              <a:t>greatest</a:t>
            </a:r>
            <a:r>
              <a:rPr lang="it-IT" sz="3600" b="1" dirty="0">
                <a:solidFill>
                  <a:schemeClr val="bg1"/>
                </a:solidFill>
              </a:rPr>
              <a:t> impact on corporate fleet management </a:t>
            </a:r>
            <a:endParaRPr lang="it-IT" sz="3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F7B54F-D1B1-BCB8-36AF-255CEB36389D}"/>
              </a:ext>
            </a:extLst>
          </p:cNvPr>
          <p:cNvSpPr txBox="1"/>
          <p:nvPr/>
        </p:nvSpPr>
        <p:spPr>
          <a:xfrm>
            <a:off x="5516401" y="961156"/>
            <a:ext cx="276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Multiple interactions with service providers</a:t>
            </a:r>
            <a:endParaRPr lang="it-IT" sz="1400" dirty="0">
              <a:solidFill>
                <a:srgbClr val="931DC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E44C2F7-4DB7-7937-B635-C2624E08331F}"/>
              </a:ext>
            </a:extLst>
          </p:cNvPr>
          <p:cNvSpPr txBox="1"/>
          <p:nvPr/>
        </p:nvSpPr>
        <p:spPr>
          <a:xfrm>
            <a:off x="5516401" y="1729039"/>
            <a:ext cx="3016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Multiple </a:t>
            </a:r>
            <a:r>
              <a:rPr lang="it-IT" sz="1400" dirty="0" err="1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internal</a:t>
            </a:r>
            <a:r>
              <a:rPr lang="it-IT" sz="1400" dirty="0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it-IT" sz="1400" dirty="0" err="1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organizational</a:t>
            </a:r>
            <a:r>
              <a:rPr lang="it-IT" sz="1400" dirty="0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interactions</a:t>
            </a:r>
            <a:endParaRPr lang="it-IT" sz="1400" dirty="0">
              <a:solidFill>
                <a:srgbClr val="931DC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07DF6A-F5B6-DF39-58DB-DE940AE4E6CF}"/>
              </a:ext>
            </a:extLst>
          </p:cNvPr>
          <p:cNvSpPr txBox="1"/>
          <p:nvPr/>
        </p:nvSpPr>
        <p:spPr>
          <a:xfrm>
            <a:off x="5516401" y="2496922"/>
            <a:ext cx="31298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Cost </a:t>
            </a:r>
            <a:r>
              <a:rPr lang="it-IT" sz="1400" dirty="0" err="1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containment</a:t>
            </a:r>
            <a:r>
              <a:rPr lang="it-IT" sz="1400" dirty="0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it-IT" sz="1400" dirty="0" err="1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while</a:t>
            </a:r>
            <a:r>
              <a:rPr lang="it-IT" sz="1400" dirty="0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it-IT" sz="1400" dirty="0" err="1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maintaining</a:t>
            </a:r>
            <a:r>
              <a:rPr lang="it-IT" sz="1400" dirty="0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the </a:t>
            </a:r>
            <a:r>
              <a:rPr lang="it-IT" sz="1400" dirty="0" err="1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same</a:t>
            </a:r>
            <a:r>
              <a:rPr lang="it-IT" sz="1400" dirty="0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it-IT" sz="1400" dirty="0" err="1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level</a:t>
            </a:r>
            <a:r>
              <a:rPr lang="it-IT" sz="1400" dirty="0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of service</a:t>
            </a:r>
            <a:endParaRPr lang="it-IT" sz="1400" dirty="0">
              <a:solidFill>
                <a:srgbClr val="931DC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684DA02-96D4-4871-76CB-285A58E5492B}"/>
              </a:ext>
            </a:extLst>
          </p:cNvPr>
          <p:cNvSpPr txBox="1"/>
          <p:nvPr/>
        </p:nvSpPr>
        <p:spPr>
          <a:xfrm>
            <a:off x="5516401" y="3264805"/>
            <a:ext cx="32653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Environmental</a:t>
            </a:r>
            <a:r>
              <a:rPr lang="it-IT" sz="1400" dirty="0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it-IT" sz="1400" dirty="0" err="1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sustainability</a:t>
            </a:r>
            <a:endParaRPr lang="it-IT" sz="1400" dirty="0">
              <a:solidFill>
                <a:srgbClr val="931DC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0BBB45D-FFCC-111C-A1FB-F5F04B0C7760}"/>
              </a:ext>
            </a:extLst>
          </p:cNvPr>
          <p:cNvSpPr txBox="1"/>
          <p:nvPr/>
        </p:nvSpPr>
        <p:spPr>
          <a:xfrm>
            <a:off x="5516400" y="3817245"/>
            <a:ext cx="35453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Complexity</a:t>
            </a:r>
            <a:r>
              <a:rPr lang="it-IT" sz="1400" dirty="0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of the </a:t>
            </a:r>
            <a:r>
              <a:rPr lang="it-IT" sz="1400" dirty="0" err="1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regulatory</a:t>
            </a:r>
            <a:r>
              <a:rPr lang="it-IT" sz="1400" dirty="0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framework</a:t>
            </a:r>
            <a:endParaRPr lang="it-IT" sz="1400" dirty="0">
              <a:solidFill>
                <a:srgbClr val="931DC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F2EF59AC-6AE6-BEE1-819B-458E7223C798}"/>
              </a:ext>
            </a:extLst>
          </p:cNvPr>
          <p:cNvSpPr/>
          <p:nvPr/>
        </p:nvSpPr>
        <p:spPr>
          <a:xfrm>
            <a:off x="5377790" y="1095375"/>
            <a:ext cx="154524" cy="154524"/>
          </a:xfrm>
          <a:prstGeom prst="ellipse">
            <a:avLst/>
          </a:prstGeom>
          <a:solidFill>
            <a:srgbClr val="931D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31DC0"/>
              </a:solidFill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D41BE4D-B402-CAE9-7801-196EC068227D}"/>
              </a:ext>
            </a:extLst>
          </p:cNvPr>
          <p:cNvSpPr/>
          <p:nvPr/>
        </p:nvSpPr>
        <p:spPr>
          <a:xfrm>
            <a:off x="5377790" y="1815666"/>
            <a:ext cx="154524" cy="154524"/>
          </a:xfrm>
          <a:prstGeom prst="ellipse">
            <a:avLst/>
          </a:prstGeom>
          <a:solidFill>
            <a:srgbClr val="931D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31DC0"/>
              </a:solidFill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B31800D0-E244-8D21-343C-C32CFEF7D31F}"/>
              </a:ext>
            </a:extLst>
          </p:cNvPr>
          <p:cNvSpPr/>
          <p:nvPr/>
        </p:nvSpPr>
        <p:spPr>
          <a:xfrm>
            <a:off x="5377790" y="2571750"/>
            <a:ext cx="154524" cy="154524"/>
          </a:xfrm>
          <a:prstGeom prst="ellipse">
            <a:avLst/>
          </a:prstGeom>
          <a:solidFill>
            <a:srgbClr val="931D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31DC0"/>
              </a:solidFill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48FD2444-67D0-DE4B-7803-62176AD2EAA4}"/>
              </a:ext>
            </a:extLst>
          </p:cNvPr>
          <p:cNvSpPr/>
          <p:nvPr/>
        </p:nvSpPr>
        <p:spPr>
          <a:xfrm>
            <a:off x="5377790" y="3327834"/>
            <a:ext cx="154524" cy="154524"/>
          </a:xfrm>
          <a:prstGeom prst="ellipse">
            <a:avLst/>
          </a:prstGeom>
          <a:solidFill>
            <a:srgbClr val="931D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31DC0"/>
              </a:solidFill>
            </a:endParaRP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6A609510-6DDA-1943-30B0-B914C3C19F03}"/>
              </a:ext>
            </a:extLst>
          </p:cNvPr>
          <p:cNvSpPr/>
          <p:nvPr/>
        </p:nvSpPr>
        <p:spPr>
          <a:xfrm>
            <a:off x="5377790" y="3903898"/>
            <a:ext cx="154524" cy="154524"/>
          </a:xfrm>
          <a:prstGeom prst="ellipse">
            <a:avLst/>
          </a:prstGeom>
          <a:solidFill>
            <a:srgbClr val="931D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31D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76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F677E-9CB3-A274-D152-C2B0718BF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87C9D6A-403D-0202-9CD8-D99D8A8A42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75"/>
          <a:stretch/>
        </p:blipFill>
        <p:spPr>
          <a:xfrm>
            <a:off x="0" y="13326"/>
            <a:ext cx="4820356" cy="4339951"/>
          </a:xfrm>
          <a:prstGeom prst="rect">
            <a:avLst/>
          </a:prstGeom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BE681952-FDDB-FA63-AA3C-1C1445EDBAEE}"/>
              </a:ext>
            </a:extLst>
          </p:cNvPr>
          <p:cNvCxnSpPr>
            <a:cxnSpLocks/>
          </p:cNvCxnSpPr>
          <p:nvPr/>
        </p:nvCxnSpPr>
        <p:spPr>
          <a:xfrm>
            <a:off x="0" y="401321"/>
            <a:ext cx="39188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5CC9BE8-8D62-118B-6C39-5AA1D6BA4AC4}"/>
              </a:ext>
            </a:extLst>
          </p:cNvPr>
          <p:cNvSpPr txBox="1"/>
          <p:nvPr/>
        </p:nvSpPr>
        <p:spPr>
          <a:xfrm>
            <a:off x="462002" y="228216"/>
            <a:ext cx="1519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Your opinion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144D01-04BD-6177-3AF6-70B638D4E268}"/>
              </a:ext>
            </a:extLst>
          </p:cNvPr>
          <p:cNvSpPr txBox="1"/>
          <p:nvPr/>
        </p:nvSpPr>
        <p:spPr>
          <a:xfrm>
            <a:off x="408043" y="1224653"/>
            <a:ext cx="43892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Ways of </a:t>
            </a:r>
            <a:r>
              <a:rPr lang="it-IT" sz="3200" b="1" dirty="0" err="1">
                <a:solidFill>
                  <a:schemeClr val="bg1"/>
                </a:solidFill>
              </a:rPr>
              <a:t>addressing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increasing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complexity</a:t>
            </a:r>
            <a:r>
              <a:rPr lang="it-IT" sz="3200" b="1" dirty="0">
                <a:solidFill>
                  <a:schemeClr val="bg1"/>
                </a:solidFill>
              </a:rPr>
              <a:t> of corporate fleet management</a:t>
            </a:r>
            <a:endParaRPr lang="it-IT" sz="32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C53EB6-3869-CAE7-2D78-8D97BE3BF8E8}"/>
              </a:ext>
            </a:extLst>
          </p:cNvPr>
          <p:cNvSpPr txBox="1"/>
          <p:nvPr/>
        </p:nvSpPr>
        <p:spPr>
          <a:xfrm>
            <a:off x="5404025" y="1177671"/>
            <a:ext cx="2768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931DC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Training </a:t>
            </a:r>
            <a:r>
              <a:rPr lang="it-IT" sz="1400" dirty="0" err="1">
                <a:solidFill>
                  <a:srgbClr val="931DC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programs</a:t>
            </a:r>
            <a:endParaRPr lang="it-IT" sz="1400" dirty="0">
              <a:solidFill>
                <a:srgbClr val="931DC0"/>
              </a:solidFill>
              <a:effectLst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9BA3BA-BAF0-56A4-43AC-FFC95BDC1645}"/>
              </a:ext>
            </a:extLst>
          </p:cNvPr>
          <p:cNvSpPr txBox="1"/>
          <p:nvPr/>
        </p:nvSpPr>
        <p:spPr>
          <a:xfrm>
            <a:off x="5413169" y="1893631"/>
            <a:ext cx="30169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rgbClr val="931DC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Implementation</a:t>
            </a:r>
            <a:r>
              <a:rPr lang="it-IT" sz="1400" dirty="0">
                <a:solidFill>
                  <a:srgbClr val="931DC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of </a:t>
            </a:r>
            <a:r>
              <a:rPr lang="it-IT" sz="1400" dirty="0" err="1">
                <a:solidFill>
                  <a:srgbClr val="931DC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digital</a:t>
            </a:r>
            <a:r>
              <a:rPr lang="it-IT" sz="1400" dirty="0">
                <a:solidFill>
                  <a:srgbClr val="931DC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tools</a:t>
            </a:r>
            <a:endParaRPr lang="it-IT" sz="1400" dirty="0">
              <a:solidFill>
                <a:srgbClr val="931DC0"/>
              </a:solidFill>
              <a:effectLst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9F432E-5069-1230-59AF-3D0C5E4DDC28}"/>
              </a:ext>
            </a:extLst>
          </p:cNvPr>
          <p:cNvSpPr txBox="1"/>
          <p:nvPr/>
        </p:nvSpPr>
        <p:spPr>
          <a:xfrm>
            <a:off x="5413169" y="2661514"/>
            <a:ext cx="31298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u="none" strike="noStrike" dirty="0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Staff </a:t>
            </a:r>
            <a:r>
              <a:rPr lang="it-IT" sz="1400" u="none" strike="noStrike" dirty="0" err="1">
                <a:solidFill>
                  <a:srgbClr val="931DC0"/>
                </a:solidFill>
                <a:effectLst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increase</a:t>
            </a:r>
            <a:endParaRPr lang="it-IT" sz="1400" dirty="0">
              <a:solidFill>
                <a:srgbClr val="931DC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38CF08-B54B-A2FA-D1B1-BF155433F006}"/>
              </a:ext>
            </a:extLst>
          </p:cNvPr>
          <p:cNvSpPr txBox="1"/>
          <p:nvPr/>
        </p:nvSpPr>
        <p:spPr>
          <a:xfrm>
            <a:off x="5413169" y="3283093"/>
            <a:ext cx="3265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931DC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Outsourcing and </a:t>
            </a:r>
            <a:r>
              <a:rPr lang="it-IT" sz="1400" dirty="0" err="1">
                <a:solidFill>
                  <a:srgbClr val="931DC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collaboration</a:t>
            </a:r>
            <a:r>
              <a:rPr lang="it-IT" sz="1400" dirty="0">
                <a:solidFill>
                  <a:srgbClr val="931DC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</a:p>
          <a:p>
            <a:r>
              <a:rPr lang="it-IT" sz="1400" dirty="0">
                <a:solidFill>
                  <a:srgbClr val="931DC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with </a:t>
            </a:r>
            <a:r>
              <a:rPr lang="it-IT" sz="1400" dirty="0" err="1">
                <a:solidFill>
                  <a:srgbClr val="931DC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external</a:t>
            </a:r>
            <a:r>
              <a:rPr lang="it-IT" sz="1400" dirty="0">
                <a:solidFill>
                  <a:srgbClr val="931DC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it-IT" sz="1400" dirty="0" err="1">
                <a:solidFill>
                  <a:srgbClr val="931DC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experts</a:t>
            </a:r>
            <a:endParaRPr lang="it-IT" sz="1400" dirty="0">
              <a:solidFill>
                <a:srgbClr val="931DC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2771F62-D87B-1601-8F47-C65FFAFCF0F4}"/>
              </a:ext>
            </a:extLst>
          </p:cNvPr>
          <p:cNvSpPr/>
          <p:nvPr/>
        </p:nvSpPr>
        <p:spPr>
          <a:xfrm>
            <a:off x="5274558" y="1259967"/>
            <a:ext cx="154524" cy="154524"/>
          </a:xfrm>
          <a:prstGeom prst="ellipse">
            <a:avLst/>
          </a:prstGeom>
          <a:solidFill>
            <a:srgbClr val="931D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31DC0"/>
              </a:solidFill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1D8145D8-98F3-CB23-5987-97F060CEEBA2}"/>
              </a:ext>
            </a:extLst>
          </p:cNvPr>
          <p:cNvSpPr/>
          <p:nvPr/>
        </p:nvSpPr>
        <p:spPr>
          <a:xfrm>
            <a:off x="5274558" y="1980258"/>
            <a:ext cx="154524" cy="154524"/>
          </a:xfrm>
          <a:prstGeom prst="ellipse">
            <a:avLst/>
          </a:prstGeom>
          <a:solidFill>
            <a:srgbClr val="931D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31DC0"/>
              </a:solidFill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126CF131-BF49-AFE3-BB8F-2CE1E826C3FF}"/>
              </a:ext>
            </a:extLst>
          </p:cNvPr>
          <p:cNvSpPr/>
          <p:nvPr/>
        </p:nvSpPr>
        <p:spPr>
          <a:xfrm>
            <a:off x="5274558" y="2736342"/>
            <a:ext cx="154524" cy="154524"/>
          </a:xfrm>
          <a:prstGeom prst="ellipse">
            <a:avLst/>
          </a:prstGeom>
          <a:solidFill>
            <a:srgbClr val="931D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31DC0"/>
              </a:solidFill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BB604798-ECC1-7650-EDB7-1A5F8EED8D91}"/>
              </a:ext>
            </a:extLst>
          </p:cNvPr>
          <p:cNvSpPr/>
          <p:nvPr/>
        </p:nvSpPr>
        <p:spPr>
          <a:xfrm>
            <a:off x="5274558" y="3391842"/>
            <a:ext cx="154524" cy="154524"/>
          </a:xfrm>
          <a:prstGeom prst="ellipse">
            <a:avLst/>
          </a:prstGeom>
          <a:solidFill>
            <a:srgbClr val="931D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31D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31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060A1-8A6F-6898-3C6D-0608AAC7B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DB741938-4DC7-61E1-62F2-A98C215CF8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" y="694944"/>
            <a:ext cx="8961120" cy="3750857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C79B96DB-AC7D-CED9-0B0F-1B47B5311B26}"/>
              </a:ext>
            </a:extLst>
          </p:cNvPr>
          <p:cNvGrpSpPr/>
          <p:nvPr/>
        </p:nvGrpSpPr>
        <p:grpSpPr>
          <a:xfrm>
            <a:off x="292608" y="652226"/>
            <a:ext cx="8607552" cy="3028124"/>
            <a:chOff x="329184" y="676610"/>
            <a:chExt cx="8607552" cy="3028124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8FAC150C-36CD-D811-AE03-EA0DDEF24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9184" y="676610"/>
              <a:ext cx="8607552" cy="3028124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5E3EEC2-737B-1D86-2DDB-EDC926F21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887" y="879475"/>
              <a:ext cx="1809453" cy="273577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8A9C2FF-FC74-C915-F5C0-6914E0FAF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300" y="879475"/>
              <a:ext cx="2208213" cy="1309633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7EBEC3C-0812-D068-833C-C931C687F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2633" y="2299474"/>
              <a:ext cx="2205880" cy="1308250"/>
            </a:xfrm>
            <a:prstGeom prst="rect">
              <a:avLst/>
            </a:prstGeom>
          </p:spPr>
        </p:pic>
      </p:grp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0ADEB55-1DE9-510C-213C-29624B8EBE91}"/>
              </a:ext>
            </a:extLst>
          </p:cNvPr>
          <p:cNvCxnSpPr>
            <a:cxnSpLocks/>
          </p:cNvCxnSpPr>
          <p:nvPr/>
        </p:nvCxnSpPr>
        <p:spPr>
          <a:xfrm>
            <a:off x="0" y="401321"/>
            <a:ext cx="391886" cy="0"/>
          </a:xfrm>
          <a:prstGeom prst="line">
            <a:avLst/>
          </a:prstGeom>
          <a:ln w="28575">
            <a:solidFill>
              <a:srgbClr val="453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0284A1C-5338-51AC-5177-AD022FB9A95D}"/>
              </a:ext>
            </a:extLst>
          </p:cNvPr>
          <p:cNvSpPr txBox="1"/>
          <p:nvPr/>
        </p:nvSpPr>
        <p:spPr>
          <a:xfrm>
            <a:off x="462002" y="22821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Bloomfleet</a:t>
            </a:r>
            <a:endParaRPr lang="it-IT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33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B6494-095F-9B18-E8AB-516B8D4A7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05E93AA-B5C3-6474-4CA0-0BC118BAA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41" y="688629"/>
            <a:ext cx="7772400" cy="3605800"/>
          </a:xfrm>
          <a:prstGeom prst="rect">
            <a:avLst/>
          </a:prstGeom>
        </p:spPr>
      </p:pic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071219E2-FA39-2C60-05A7-19E96D2A076F}"/>
              </a:ext>
            </a:extLst>
          </p:cNvPr>
          <p:cNvCxnSpPr>
            <a:cxnSpLocks/>
          </p:cNvCxnSpPr>
          <p:nvPr/>
        </p:nvCxnSpPr>
        <p:spPr>
          <a:xfrm>
            <a:off x="0" y="401321"/>
            <a:ext cx="391886" cy="0"/>
          </a:xfrm>
          <a:prstGeom prst="line">
            <a:avLst/>
          </a:prstGeom>
          <a:ln w="28575">
            <a:solidFill>
              <a:srgbClr val="453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9174D3-01D9-F66B-32AD-997DE915ECD5}"/>
              </a:ext>
            </a:extLst>
          </p:cNvPr>
          <p:cNvSpPr txBox="1"/>
          <p:nvPr/>
        </p:nvSpPr>
        <p:spPr>
          <a:xfrm>
            <a:off x="462002" y="228216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Bloomoove</a:t>
            </a:r>
            <a:r>
              <a:rPr lang="it-IT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it-IT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ecosystem</a:t>
            </a:r>
            <a:endParaRPr lang="it-IT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B8C2E1-EE09-EB1A-F471-8BE24B4FF4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0832"/>
            <a:ext cx="9144000" cy="3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54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13461BA7-446D-D0D0-00CF-55C008322DE2}"/>
              </a:ext>
            </a:extLst>
          </p:cNvPr>
          <p:cNvSpPr txBox="1">
            <a:spLocks/>
          </p:cNvSpPr>
          <p:nvPr/>
        </p:nvSpPr>
        <p:spPr bwMode="auto">
          <a:xfrm>
            <a:off x="8492878" y="4851899"/>
            <a:ext cx="266656" cy="1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L="0" algn="r" defTabSz="914400" rtl="0" eaLnBrk="1" latinLnBrk="0" hangingPunct="1">
              <a:defRPr sz="638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AE6A-B452-4007-8177-56DD051636F9}" type="slidenum">
              <a:rPr kumimoji="0" lang="en-GB" sz="638" b="1" i="0" u="none" strike="noStrike" kern="1200" cap="none" spc="0" normalizeH="0" baseline="0" noProof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utura Medium" panose="020B0604020202020204" charset="0"/>
                <a:ea typeface="+mn-ea"/>
                <a:cs typeface="Futura Medium" panose="020B060402020202020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638" b="1" i="0" u="none" strike="noStrike" kern="1200" cap="none" spc="0" normalizeH="0" baseline="0" noProof="1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utura Medium" panose="020B0604020202020204" charset="0"/>
              <a:ea typeface="+mn-ea"/>
              <a:cs typeface="Futura Medium" panose="020B0604020202020204" charset="0"/>
            </a:endParaRPr>
          </a:p>
        </p:txBody>
      </p:sp>
      <p:pic>
        <p:nvPicPr>
          <p:cNvPr id="4" name="Picture 3" descr="A picture containing outdoor, sky, way, road&#10;&#10;Description automatically generated">
            <a:extLst>
              <a:ext uri="{FF2B5EF4-FFF2-40B4-BE49-F238E27FC236}">
                <a16:creationId xmlns:a16="http://schemas.microsoft.com/office/drawing/2014/main" id="{0D93DA87-ACCF-B4AE-07B1-F712E530C7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6" y="0"/>
            <a:ext cx="9144967" cy="453258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3AE9110-1C1F-B729-9288-8B5C4F7CFC5C}"/>
              </a:ext>
            </a:extLst>
          </p:cNvPr>
          <p:cNvSpPr/>
          <p:nvPr/>
        </p:nvSpPr>
        <p:spPr>
          <a:xfrm>
            <a:off x="307330" y="874844"/>
            <a:ext cx="8185548" cy="3547382"/>
          </a:xfrm>
          <a:prstGeom prst="rect">
            <a:avLst/>
          </a:prstGeom>
          <a:solidFill>
            <a:srgbClr val="40404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edium" panose="020B0604020202020204" charset="0"/>
              <a:ea typeface="+mn-ea"/>
              <a:cs typeface="Futura Medium" panose="020B060402020202020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C6D224-3F02-EFB2-1684-61FC48475199}"/>
              </a:ext>
            </a:extLst>
          </p:cNvPr>
          <p:cNvSpPr txBox="1"/>
          <p:nvPr/>
        </p:nvSpPr>
        <p:spPr bwMode="auto">
          <a:xfrm>
            <a:off x="537742" y="238970"/>
            <a:ext cx="6893210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268281">
              <a:buClr>
                <a:srgbClr val="DD1D21"/>
              </a:buClr>
              <a:buSzPct val="85000"/>
              <a:defRPr/>
            </a:pPr>
            <a:r>
              <a:rPr lang="it-IT" b="1" dirty="0">
                <a:solidFill>
                  <a:srgbClr val="404040"/>
                </a:solidFill>
                <a:latin typeface="Helvetica" pitchFamily="2" charset="0"/>
                <a:cs typeface="Futura Medium" panose="020B0604020202020204" charset="0"/>
              </a:rPr>
              <a:t>Shell Fleet Solutions</a:t>
            </a:r>
            <a:br>
              <a:rPr lang="it-IT" sz="2100" b="1" dirty="0">
                <a:solidFill>
                  <a:srgbClr val="404040"/>
                </a:solidFill>
                <a:latin typeface="Helvetica" pitchFamily="2" charset="0"/>
                <a:cs typeface="Futura Medium" panose="020B0604020202020204" charset="0"/>
              </a:rPr>
            </a:br>
            <a:r>
              <a:rPr lang="it-IT" sz="1400" dirty="0">
                <a:solidFill>
                  <a:srgbClr val="404040"/>
                </a:solidFill>
                <a:latin typeface="Helvetica" pitchFamily="2" charset="0"/>
                <a:cs typeface="Futura Medium" panose="020B0604020202020204" charset="0"/>
              </a:rPr>
              <a:t>A business that Shell invented to serve business Mobility Customers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73A82B-A77D-5B1A-0744-E8A608C36CE6}"/>
              </a:ext>
            </a:extLst>
          </p:cNvPr>
          <p:cNvSpPr txBox="1"/>
          <p:nvPr/>
        </p:nvSpPr>
        <p:spPr bwMode="auto">
          <a:xfrm>
            <a:off x="1132683" y="1077692"/>
            <a:ext cx="65532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268281">
              <a:buClr>
                <a:srgbClr val="DD1D21"/>
              </a:buClr>
              <a:buSzPct val="85000"/>
              <a:defRPr/>
            </a:pPr>
            <a:r>
              <a:rPr lang="it-IT" sz="3000" b="1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#1</a:t>
            </a:r>
          </a:p>
          <a:p>
            <a:pPr algn="ctr" defTabSz="268281">
              <a:buClr>
                <a:srgbClr val="DD1D21"/>
              </a:buClr>
              <a:buSzPct val="85000"/>
              <a:defRPr/>
            </a:pPr>
            <a:r>
              <a:rPr lang="it-IT" sz="1200" b="1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Network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805478-C73C-6EFA-61DF-500E5EB1835D}"/>
              </a:ext>
            </a:extLst>
          </p:cNvPr>
          <p:cNvSpPr txBox="1"/>
          <p:nvPr/>
        </p:nvSpPr>
        <p:spPr bwMode="auto">
          <a:xfrm>
            <a:off x="1982432" y="1238097"/>
            <a:ext cx="189738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268281">
              <a:buClr>
                <a:srgbClr val="DD1D21"/>
              </a:buClr>
              <a:buSzPct val="85000"/>
              <a:defRPr/>
            </a:pPr>
            <a:r>
              <a:rPr lang="it-IT" sz="1200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Shell Card is widely accepted worldwide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97329F-1CDB-6473-FCFF-0D0A9B9B08DE}"/>
              </a:ext>
            </a:extLst>
          </p:cNvPr>
          <p:cNvSpPr txBox="1"/>
          <p:nvPr/>
        </p:nvSpPr>
        <p:spPr bwMode="auto">
          <a:xfrm>
            <a:off x="4394747" y="1094121"/>
            <a:ext cx="397978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268281">
              <a:buClr>
                <a:srgbClr val="DD1D21"/>
              </a:buClr>
              <a:buSzPct val="85000"/>
              <a:defRPr/>
            </a:pPr>
            <a:r>
              <a:rPr lang="it-IT" sz="3000" b="1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∼ 8,5 Million</a:t>
            </a:r>
          </a:p>
          <a:p>
            <a:pPr algn="ctr" defTabSz="268281">
              <a:buClr>
                <a:srgbClr val="DD1D21"/>
              </a:buClr>
              <a:buSzPct val="85000"/>
              <a:defRPr/>
            </a:pPr>
            <a:r>
              <a:rPr lang="it-IT" sz="1200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Active Shell Cards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20D85D6-DB9D-6AEF-1CF7-941895EA4834}"/>
              </a:ext>
            </a:extLst>
          </p:cNvPr>
          <p:cNvSpPr txBox="1"/>
          <p:nvPr/>
        </p:nvSpPr>
        <p:spPr bwMode="auto">
          <a:xfrm>
            <a:off x="2493913" y="1969193"/>
            <a:ext cx="363474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268281">
              <a:buClr>
                <a:srgbClr val="DD1D21"/>
              </a:buClr>
              <a:buSzPct val="85000"/>
              <a:defRPr/>
            </a:pPr>
            <a:r>
              <a:rPr lang="it-IT" sz="3000" b="1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∼ 220 Million</a:t>
            </a:r>
          </a:p>
          <a:p>
            <a:pPr algn="ctr" defTabSz="268281">
              <a:buClr>
                <a:srgbClr val="DD1D21"/>
              </a:buClr>
              <a:buSzPct val="85000"/>
              <a:defRPr/>
            </a:pPr>
            <a:r>
              <a:rPr lang="it-IT" sz="1200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Transactions per year – 99,99% uptime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D2DACE-4B77-C98B-D5FF-54CFC21CFE83}"/>
              </a:ext>
            </a:extLst>
          </p:cNvPr>
          <p:cNvSpPr txBox="1"/>
          <p:nvPr/>
        </p:nvSpPr>
        <p:spPr bwMode="auto">
          <a:xfrm>
            <a:off x="529739" y="2893020"/>
            <a:ext cx="3686414" cy="7155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268281">
              <a:buClr>
                <a:srgbClr val="DD1D21"/>
              </a:buClr>
              <a:buSzPct val="85000"/>
              <a:defRPr/>
            </a:pPr>
            <a:r>
              <a:rPr lang="it-IT" sz="1500" b="1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Business Mobility of goods</a:t>
            </a:r>
          </a:p>
          <a:p>
            <a:pPr defTabSz="268281">
              <a:buClr>
                <a:srgbClr val="DD1D21"/>
              </a:buClr>
              <a:buSzPct val="85000"/>
              <a:defRPr/>
            </a:pPr>
            <a:r>
              <a:rPr lang="it-IT" sz="1050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Long haul, multimodal, last mile delivery,</a:t>
            </a:r>
          </a:p>
          <a:p>
            <a:pPr defTabSz="268281">
              <a:buClr>
                <a:srgbClr val="DD1D21"/>
              </a:buClr>
              <a:buSzPct val="85000"/>
              <a:defRPr/>
            </a:pPr>
            <a:r>
              <a:rPr lang="it-IT" sz="1050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Diesel, LNG, H2, advanced controls, road services and maintenance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DAA938-A617-6AD7-B878-A7A19D3087D4}"/>
              </a:ext>
            </a:extLst>
          </p:cNvPr>
          <p:cNvSpPr txBox="1"/>
          <p:nvPr/>
        </p:nvSpPr>
        <p:spPr bwMode="auto">
          <a:xfrm>
            <a:off x="4644541" y="2893019"/>
            <a:ext cx="343662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268281">
              <a:buClr>
                <a:srgbClr val="DD1D21"/>
              </a:buClr>
              <a:buSzPct val="85000"/>
              <a:defRPr/>
            </a:pPr>
            <a:r>
              <a:rPr lang="it-IT" sz="1500" b="1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Business Mobility of people</a:t>
            </a:r>
          </a:p>
          <a:p>
            <a:pPr defTabSz="268281">
              <a:buClr>
                <a:srgbClr val="DD1D21"/>
              </a:buClr>
              <a:buSzPct val="85000"/>
              <a:defRPr/>
            </a:pPr>
            <a:r>
              <a:rPr lang="it-IT" sz="1050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Fleet</a:t>
            </a:r>
            <a:r>
              <a:rPr lang="it-IT" sz="1050" dirty="0">
                <a:solidFill>
                  <a:srgbClr val="FF0000"/>
                </a:solidFill>
                <a:latin typeface="Helvetica" pitchFamily="2" charset="0"/>
                <a:cs typeface="Futura Medium" panose="020B0604020202020204" charset="0"/>
              </a:rPr>
              <a:t> </a:t>
            </a:r>
            <a:r>
              <a:rPr lang="it-IT" sz="1050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management, e-mobility &amp; CO</a:t>
            </a:r>
            <a:r>
              <a:rPr lang="it-IT" sz="1050" baseline="-25000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2 </a:t>
            </a:r>
            <a:r>
              <a:rPr lang="it-IT" sz="1050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compensation, Telematics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9F76E1-FFCF-A6D4-12FC-3AC98E81126A}"/>
              </a:ext>
            </a:extLst>
          </p:cNvPr>
          <p:cNvSpPr txBox="1"/>
          <p:nvPr/>
        </p:nvSpPr>
        <p:spPr bwMode="auto">
          <a:xfrm>
            <a:off x="307330" y="3781309"/>
            <a:ext cx="806720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268281">
              <a:buClr>
                <a:srgbClr val="DD1D21"/>
              </a:buClr>
              <a:buSzPct val="85000"/>
              <a:defRPr/>
            </a:pPr>
            <a:r>
              <a:rPr lang="it-IT" sz="2400" b="1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Largest payment platform</a:t>
            </a:r>
          </a:p>
          <a:p>
            <a:pPr algn="ctr" defTabSz="268281">
              <a:buClr>
                <a:srgbClr val="DD1D21"/>
              </a:buClr>
              <a:buSzPct val="85000"/>
              <a:defRPr/>
            </a:pPr>
            <a:r>
              <a:rPr lang="it-IT" sz="1200" dirty="0">
                <a:solidFill>
                  <a:srgbClr val="FFFFFF"/>
                </a:solidFill>
                <a:latin typeface="Helvetica" pitchFamily="2" charset="0"/>
                <a:cs typeface="Futura Medium" panose="020B0604020202020204" charset="0"/>
              </a:rPr>
              <a:t>In business mobility – 99,99% payments authorized in 1,5s</a:t>
            </a:r>
            <a:endParaRPr lang="it-IT" sz="1200" dirty="0">
              <a:solidFill>
                <a:srgbClr val="FFFFFF"/>
              </a:solidFill>
              <a:highlight>
                <a:srgbClr val="FFFF00"/>
              </a:highlight>
              <a:latin typeface="Helvetica" pitchFamily="2" charset="0"/>
              <a:cs typeface="Futura Medium" panose="020B060402020202020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A3B592E-8D12-6805-C956-C0F10328E8A4}"/>
              </a:ext>
            </a:extLst>
          </p:cNvPr>
          <p:cNvCxnSpPr/>
          <p:nvPr/>
        </p:nvCxnSpPr>
        <p:spPr>
          <a:xfrm>
            <a:off x="307331" y="874844"/>
            <a:ext cx="8185547" cy="0"/>
          </a:xfrm>
          <a:prstGeom prst="line">
            <a:avLst/>
          </a:prstGeom>
          <a:noFill/>
          <a:ln w="38100" cap="flat" cmpd="sng" algn="ctr">
            <a:solidFill>
              <a:srgbClr val="FBCE07"/>
            </a:solidFill>
            <a:prstDash val="soli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AAC2FE3-DD04-F571-61D9-989BD86EC303}"/>
              </a:ext>
            </a:extLst>
          </p:cNvPr>
          <p:cNvCxnSpPr/>
          <p:nvPr/>
        </p:nvCxnSpPr>
        <p:spPr>
          <a:xfrm>
            <a:off x="307331" y="1885373"/>
            <a:ext cx="8185547" cy="0"/>
          </a:xfrm>
          <a:prstGeom prst="line">
            <a:avLst/>
          </a:prstGeom>
          <a:noFill/>
          <a:ln w="38100" cap="flat" cmpd="sng" algn="ctr">
            <a:solidFill>
              <a:srgbClr val="FBCE07"/>
            </a:solidFill>
            <a:prstDash val="soli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3D03A3D-3C44-77AF-812B-D07947F99242}"/>
              </a:ext>
            </a:extLst>
          </p:cNvPr>
          <p:cNvCxnSpPr/>
          <p:nvPr/>
        </p:nvCxnSpPr>
        <p:spPr>
          <a:xfrm>
            <a:off x="307331" y="2769293"/>
            <a:ext cx="8185547" cy="0"/>
          </a:xfrm>
          <a:prstGeom prst="line">
            <a:avLst/>
          </a:prstGeom>
          <a:noFill/>
          <a:ln w="38100" cap="flat" cmpd="sng" algn="ctr">
            <a:solidFill>
              <a:srgbClr val="FBCE07"/>
            </a:solidFill>
            <a:prstDash val="soli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1422408-719E-B9CB-B50C-F683BD39ED2B}"/>
              </a:ext>
            </a:extLst>
          </p:cNvPr>
          <p:cNvCxnSpPr/>
          <p:nvPr/>
        </p:nvCxnSpPr>
        <p:spPr>
          <a:xfrm>
            <a:off x="307331" y="3694515"/>
            <a:ext cx="8185547" cy="0"/>
          </a:xfrm>
          <a:prstGeom prst="line">
            <a:avLst/>
          </a:prstGeom>
          <a:noFill/>
          <a:ln w="38100" cap="flat" cmpd="sng" algn="ctr">
            <a:solidFill>
              <a:srgbClr val="FBCE07"/>
            </a:solidFill>
            <a:prstDash val="soli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68F1ECC-6BDE-C764-0338-868DCC3AA55A}"/>
              </a:ext>
            </a:extLst>
          </p:cNvPr>
          <p:cNvCxnSpPr/>
          <p:nvPr/>
        </p:nvCxnSpPr>
        <p:spPr>
          <a:xfrm>
            <a:off x="307331" y="4422225"/>
            <a:ext cx="8185547" cy="0"/>
          </a:xfrm>
          <a:prstGeom prst="line">
            <a:avLst/>
          </a:prstGeom>
          <a:noFill/>
          <a:ln w="38100" cap="flat" cmpd="sng" algn="ctr">
            <a:solidFill>
              <a:srgbClr val="FBCE07"/>
            </a:solidFill>
            <a:prstDash val="soli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EC73422-7295-453A-310A-2A4D6F1407D2}"/>
              </a:ext>
            </a:extLst>
          </p:cNvPr>
          <p:cNvCxnSpPr>
            <a:cxnSpLocks/>
          </p:cNvCxnSpPr>
          <p:nvPr/>
        </p:nvCxnSpPr>
        <p:spPr>
          <a:xfrm>
            <a:off x="4309259" y="874844"/>
            <a:ext cx="0" cy="1010529"/>
          </a:xfrm>
          <a:prstGeom prst="line">
            <a:avLst/>
          </a:prstGeom>
          <a:noFill/>
          <a:ln w="38100" cap="flat" cmpd="sng" algn="ctr">
            <a:solidFill>
              <a:srgbClr val="FBCE07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3B0545B-8F8C-E984-9187-5C958DAF5EBF}"/>
              </a:ext>
            </a:extLst>
          </p:cNvPr>
          <p:cNvCxnSpPr>
            <a:cxnSpLocks/>
          </p:cNvCxnSpPr>
          <p:nvPr/>
        </p:nvCxnSpPr>
        <p:spPr>
          <a:xfrm>
            <a:off x="4309259" y="2756984"/>
            <a:ext cx="0" cy="928805"/>
          </a:xfrm>
          <a:prstGeom prst="line">
            <a:avLst/>
          </a:prstGeom>
          <a:noFill/>
          <a:ln w="38100" cap="flat" cmpd="sng" algn="ctr">
            <a:solidFill>
              <a:srgbClr val="FBCE07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979904465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zato 1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bbc9011f-66b9-4b38-bab2-4fcdbd3964e2" xsi:nil="true"/>
    <TaxCatchAll xmlns="1f0e14c9-de5a-4d9c-998b-20240e5f5ad2" xsi:nil="true"/>
    <lcf76f155ced4ddcb4097134ff3c332f xmlns="bbc9011f-66b9-4b38-bab2-4fcdbd3964e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3F84C4096F42349843D65F735D9CCB0" ma:contentTypeVersion="16" ma:contentTypeDescription="Creare un nuovo documento." ma:contentTypeScope="" ma:versionID="72381d7e5b965b0191ef8f86ca42a86b">
  <xsd:schema xmlns:xsd="http://www.w3.org/2001/XMLSchema" xmlns:xs="http://www.w3.org/2001/XMLSchema" xmlns:p="http://schemas.microsoft.com/office/2006/metadata/properties" xmlns:ns2="bbc9011f-66b9-4b38-bab2-4fcdbd3964e2" xmlns:ns3="1f0e14c9-de5a-4d9c-998b-20240e5f5ad2" targetNamespace="http://schemas.microsoft.com/office/2006/metadata/properties" ma:root="true" ma:fieldsID="fe2bb15e7236c6cbc1ff76c5e62bac12" ns2:_="" ns3:_="">
    <xsd:import namespace="bbc9011f-66b9-4b38-bab2-4fcdbd3964e2"/>
    <xsd:import namespace="1f0e14c9-de5a-4d9c-998b-20240e5f5a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9011f-66b9-4b38-bab2-4fcdbd3964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Tag immagine" ma:readOnly="false" ma:fieldId="{5cf76f15-5ced-4ddc-b409-7134ff3c332f}" ma:taxonomyMulti="true" ma:sspId="c24e90f3-6b6b-415b-8a11-569c01815a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3" nillable="true" ma:displayName="Stato consenso" ma:internalName="Stato_x0020_consenso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e14c9-de5a-4d9c-998b-20240e5f5ad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45b4665-e9f8-43f0-b58c-345cc140f935}" ma:internalName="TaxCatchAll" ma:showField="CatchAllData" ma:web="1f0e14c9-de5a-4d9c-998b-20240e5f5a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13F511-9E1D-40E8-9657-E5311B1EF2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DD764E-F87A-43AE-BA42-E5575F432D16}">
  <ds:schemaRefs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1f0e14c9-de5a-4d9c-998b-20240e5f5ad2"/>
    <ds:schemaRef ds:uri="http://schemas.openxmlformats.org/package/2006/metadata/core-properties"/>
    <ds:schemaRef ds:uri="http://schemas.microsoft.com/office/infopath/2007/PartnerControls"/>
    <ds:schemaRef ds:uri="bbc9011f-66b9-4b38-bab2-4fcdbd3964e2"/>
  </ds:schemaRefs>
</ds:datastoreItem>
</file>

<file path=customXml/itemProps3.xml><?xml version="1.0" encoding="utf-8"?>
<ds:datastoreItem xmlns:ds="http://schemas.openxmlformats.org/officeDocument/2006/customXml" ds:itemID="{637BC198-3D90-48FC-B3DD-6F5B0158A0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c9011f-66b9-4b38-bab2-4fcdbd3964e2"/>
    <ds:schemaRef ds:uri="1f0e14c9-de5a-4d9c-998b-20240e5f5a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0cb1e24-a0e2-4a4c-9340-733297c9cd7c}" enabled="1" method="Privileged" siteId="{db1e96a8-a3da-442a-930b-235cac24cd5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23181</TotalTime>
  <Words>392</Words>
  <Application>Microsoft Office PowerPoint</Application>
  <PresentationFormat>Presentazione su schermo (16:9)</PresentationFormat>
  <Paragraphs>85</Paragraphs>
  <Slides>12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22" baseType="lpstr">
      <vt:lpstr>Arial</vt:lpstr>
      <vt:lpstr>Avenir</vt:lpstr>
      <vt:lpstr>Calibri</vt:lpstr>
      <vt:lpstr>Calibri Light</vt:lpstr>
      <vt:lpstr>Century Gothic</vt:lpstr>
      <vt:lpstr>Futura Medium</vt:lpstr>
      <vt:lpstr>Helvetica</vt:lpstr>
      <vt:lpstr>Helvetica Neue Medium</vt:lpstr>
      <vt:lpstr>Personalizza struttura</vt:lpstr>
      <vt:lpstr>1_Personalizza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Beatrice Selleri</dc:creator>
  <cp:lastModifiedBy>Michele Amici</cp:lastModifiedBy>
  <cp:revision>334</cp:revision>
  <cp:lastPrinted>2018-02-08T15:57:46Z</cp:lastPrinted>
  <dcterms:created xsi:type="dcterms:W3CDTF">2016-04-20T08:44:36Z</dcterms:created>
  <dcterms:modified xsi:type="dcterms:W3CDTF">2024-12-03T11:34:30Z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0x010100F3F84C4096F42349843D65F735D9CCB0</vt:lpwstr>
  </property>
  <property fmtid="{D5CDD505-2E9C-101B-9397-08002B2CF9AE}" pid="3" name="MediaServiceImageTags">
    <vt:lpwstr/>
  </property>
</Properties>
</file>