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1"/>
  </p:notesMasterIdLst>
  <p:handoutMasterIdLst>
    <p:handoutMasterId r:id="rId12"/>
  </p:handoutMasterIdLst>
  <p:sldIdLst>
    <p:sldId id="284" r:id="rId3"/>
    <p:sldId id="277" r:id="rId4"/>
    <p:sldId id="287" r:id="rId5"/>
    <p:sldId id="288" r:id="rId6"/>
    <p:sldId id="289" r:id="rId7"/>
    <p:sldId id="290" r:id="rId8"/>
    <p:sldId id="291" r:id="rId9"/>
    <p:sldId id="286" r:id="rId10"/>
  </p:sldIdLst>
  <p:sldSz cx="9144000" cy="5143500" type="screen16x9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22F"/>
    <a:srgbClr val="AB1F22"/>
    <a:srgbClr val="76777B"/>
    <a:srgbClr val="C8191B"/>
    <a:srgbClr val="01466D"/>
    <a:srgbClr val="DBB131"/>
    <a:srgbClr val="1E497D"/>
    <a:srgbClr val="203757"/>
    <a:srgbClr val="777777"/>
    <a:srgbClr val="0032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68" autoAdjust="0"/>
    <p:restoredTop sz="94604" autoAdjust="0"/>
  </p:normalViewPr>
  <p:slideViewPr>
    <p:cSldViewPr snapToGrid="0">
      <p:cViewPr varScale="1">
        <p:scale>
          <a:sx n="155" d="100"/>
          <a:sy n="155" d="100"/>
        </p:scale>
        <p:origin x="624" y="150"/>
      </p:cViewPr>
      <p:guideLst>
        <p:guide orient="horz" pos="1620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652" y="9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2520E-CDC4-4DB4-898F-6290E944203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7656D-4716-4906-9F8F-2C0C038180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7739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565AA-05AA-4863-8E5F-19D57179A86C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8160B-47AE-4510-AEBD-80266B9C19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8188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8160B-47AE-4510-AEBD-80266B9C19A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60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2701927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7408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74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6" y="274640"/>
            <a:ext cx="1971675" cy="43576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2" y="274640"/>
            <a:ext cx="5762625" cy="435768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857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2701927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951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9039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9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9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065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1" cy="32623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1" y="1370013"/>
            <a:ext cx="3867151" cy="32623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3748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274640"/>
            <a:ext cx="7886700" cy="9937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40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40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1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1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428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356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953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9" y="741365"/>
            <a:ext cx="4629151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62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3123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9" y="741365"/>
            <a:ext cx="4629151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0677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846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6" y="274640"/>
            <a:ext cx="1971675" cy="43576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2" y="274640"/>
            <a:ext cx="5762625" cy="435768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2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9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9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47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1" cy="3262312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1" y="1370013"/>
            <a:ext cx="3867151" cy="32623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26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274640"/>
            <a:ext cx="7886700" cy="9937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40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40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1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1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98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66701" y="71440"/>
            <a:ext cx="6610894" cy="993775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8F09B262-EBDA-93F3-5E33-6E00F9E350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01049" y="148636"/>
            <a:ext cx="1640477" cy="661261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it-IT" dirty="0"/>
              <a:t>logo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EEEC14AA-3AF6-D0A0-E2A8-824F4BD7C79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701" y="1206989"/>
            <a:ext cx="4629151" cy="293928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9FA842-5D11-B68B-6823-B817DFBA2D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31995"/>
            <a:ext cx="9144000" cy="61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8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53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9" y="829491"/>
            <a:ext cx="4629151" cy="35662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43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9" y="741365"/>
            <a:ext cx="4629151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61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66700" y="71440"/>
            <a:ext cx="8623299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6700" y="1370013"/>
            <a:ext cx="8623300" cy="2897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2448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entury Gothic" panose="020B0502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Helvetica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1" y="27464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1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3FFFF-DF34-4B45-BA45-09714A905E64}" type="datetimeFigureOut">
              <a:rPr lang="it-IT" smtClean="0"/>
              <a:t>03/12/2024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5437DAB-526F-4DB3-B7B1-148147C41D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870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anewsmobilty.fr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-60388" y="2870683"/>
            <a:ext cx="65737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76777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NOTIZIE DALL’EUROPA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4928" y="2624329"/>
            <a:ext cx="121265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dirty="0">
                <a:solidFill>
                  <a:srgbClr val="DE422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Seminario: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1263" y="3263905"/>
            <a:ext cx="3240920" cy="569387"/>
          </a:xfrm>
          <a:prstGeom prst="rect">
            <a:avLst/>
          </a:prstGeom>
          <a:gradFill>
            <a:gsLst>
              <a:gs pos="51000">
                <a:srgbClr val="FBFDFE">
                  <a:lumMod val="84000"/>
                  <a:lumOff val="16000"/>
                  <a:alpha val="4000"/>
                </a:srgbClr>
              </a:gs>
              <a:gs pos="4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algn="r">
              <a:spcAft>
                <a:spcPts val="600"/>
              </a:spcAft>
              <a:defRPr sz="1200">
                <a:solidFill>
                  <a:srgbClr val="1E497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defRPr>
            </a:lvl1pPr>
          </a:lstStyle>
          <a:p>
            <a:pPr algn="l"/>
            <a:r>
              <a:rPr lang="it-IT" sz="1400" b="1" dirty="0">
                <a:solidFill>
                  <a:srgbClr val="DE422F"/>
                </a:solidFill>
              </a:rPr>
              <a:t>Intervento</a:t>
            </a:r>
            <a:r>
              <a:rPr lang="en-GB" sz="1400" b="1" dirty="0">
                <a:solidFill>
                  <a:srgbClr val="DE422F"/>
                </a:solidFill>
              </a:rPr>
              <a:t> di: </a:t>
            </a:r>
          </a:p>
          <a:p>
            <a:pPr algn="l"/>
            <a:r>
              <a:rPr lang="it-IT" b="1" dirty="0">
                <a:solidFill>
                  <a:srgbClr val="76777B"/>
                </a:solidFill>
              </a:rPr>
              <a:t>Tiziana Maniezzo</a:t>
            </a:r>
            <a:endParaRPr lang="it-IT" dirty="0">
              <a:solidFill>
                <a:srgbClr val="DE422F"/>
              </a:solidFill>
            </a:endParaRPr>
          </a:p>
        </p:txBody>
      </p:sp>
      <p:pic>
        <p:nvPicPr>
          <p:cNvPr id="7" name="Immagine 6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F7D090A5-CDCA-811B-3258-E936FF392F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6" y="4145645"/>
            <a:ext cx="1515669" cy="73576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5BA7946-CA7D-8997-EE95-711C8307ABBC}"/>
              </a:ext>
            </a:extLst>
          </p:cNvPr>
          <p:cNvSpPr txBox="1"/>
          <p:nvPr/>
        </p:nvSpPr>
        <p:spPr>
          <a:xfrm>
            <a:off x="7368206" y="1426730"/>
            <a:ext cx="121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Un evento: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4D2C4FB-C81D-85D1-D802-AFAA216C5738}"/>
              </a:ext>
            </a:extLst>
          </p:cNvPr>
          <p:cNvSpPr txBox="1"/>
          <p:nvPr/>
        </p:nvSpPr>
        <p:spPr>
          <a:xfrm>
            <a:off x="6023248" y="2635228"/>
            <a:ext cx="1392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Con il Patrocinio di: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CCCE0C2B-0D1D-4359-F668-007883C4D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127" y="3104801"/>
            <a:ext cx="1049168" cy="58219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DEE43868-69C4-6583-6705-410C6A9A8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882" y="3262777"/>
            <a:ext cx="1116748" cy="310486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5B2773F-9A7A-ED99-A38D-6036A1573760}"/>
              </a:ext>
            </a:extLst>
          </p:cNvPr>
          <p:cNvSpPr txBox="1"/>
          <p:nvPr/>
        </p:nvSpPr>
        <p:spPr>
          <a:xfrm>
            <a:off x="62204" y="3845872"/>
            <a:ext cx="1223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Partner Platinum:</a:t>
            </a:r>
          </a:p>
        </p:txBody>
      </p: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FCA73CB4-CC6F-442C-7B5A-8897D6425992}"/>
              </a:ext>
            </a:extLst>
          </p:cNvPr>
          <p:cNvCxnSpPr>
            <a:cxnSpLocks/>
          </p:cNvCxnSpPr>
          <p:nvPr/>
        </p:nvCxnSpPr>
        <p:spPr>
          <a:xfrm>
            <a:off x="104678" y="3849922"/>
            <a:ext cx="41243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7D37E29C-108F-CA7C-DB8F-821EA3B78DC8}"/>
              </a:ext>
            </a:extLst>
          </p:cNvPr>
          <p:cNvSpPr txBox="1"/>
          <p:nvPr/>
        </p:nvSpPr>
        <p:spPr>
          <a:xfrm>
            <a:off x="3850659" y="3871061"/>
            <a:ext cx="663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Partner:</a:t>
            </a:r>
          </a:p>
        </p:txBody>
      </p: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65F52535-F575-23C0-F1B2-D6E440806834}"/>
              </a:ext>
            </a:extLst>
          </p:cNvPr>
          <p:cNvCxnSpPr>
            <a:cxnSpLocks/>
          </p:cNvCxnSpPr>
          <p:nvPr/>
        </p:nvCxnSpPr>
        <p:spPr>
          <a:xfrm flipV="1">
            <a:off x="3780588" y="2757046"/>
            <a:ext cx="0" cy="10762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EAD9F79B-62F3-0025-3C57-A4223B08C0E5}"/>
              </a:ext>
            </a:extLst>
          </p:cNvPr>
          <p:cNvCxnSpPr>
            <a:cxnSpLocks/>
          </p:cNvCxnSpPr>
          <p:nvPr/>
        </p:nvCxnSpPr>
        <p:spPr>
          <a:xfrm>
            <a:off x="4229031" y="3848707"/>
            <a:ext cx="48771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46D188C-EF9C-0EE5-22B1-51DED4AD138A}"/>
              </a:ext>
            </a:extLst>
          </p:cNvPr>
          <p:cNvCxnSpPr>
            <a:cxnSpLocks/>
          </p:cNvCxnSpPr>
          <p:nvPr/>
        </p:nvCxnSpPr>
        <p:spPr>
          <a:xfrm flipV="1">
            <a:off x="3774410" y="3948225"/>
            <a:ext cx="0" cy="1134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244C61EB-8900-7BCB-9F3D-07EB034BD6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1658" y="4268368"/>
            <a:ext cx="1719443" cy="589380"/>
          </a:xfrm>
          <a:prstGeom prst="rect">
            <a:avLst/>
          </a:prstGeom>
        </p:spPr>
      </p:pic>
      <p:pic>
        <p:nvPicPr>
          <p:cNvPr id="11" name="Immagine 10" descr="Immagine che contiene testo, logo, grafica, Elementi grafici">
            <a:extLst>
              <a:ext uri="{FF2B5EF4-FFF2-40B4-BE49-F238E27FC236}">
                <a16:creationId xmlns:a16="http://schemas.microsoft.com/office/drawing/2014/main" id="{E9810232-F434-2D6D-B7AF-48D752FAB5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98028"/>
            <a:ext cx="9144000" cy="300609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62795A1-54DB-514D-9B1E-FAB1C684BBC7}"/>
              </a:ext>
            </a:extLst>
          </p:cNvPr>
          <p:cNvSpPr txBox="1"/>
          <p:nvPr/>
        </p:nvSpPr>
        <p:spPr>
          <a:xfrm>
            <a:off x="7655" y="2493036"/>
            <a:ext cx="220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venir Roman" panose="02000503020000020003" pitchFamily="2" charset="0"/>
              </a:rPr>
              <a:t>4 DICEMBRE 2024</a:t>
            </a:r>
          </a:p>
        </p:txBody>
      </p:sp>
      <p:pic>
        <p:nvPicPr>
          <p:cNvPr id="22" name="Immagine 21" descr="Immagine che contiene Carattere, Elementi grafici, grafica, logo">
            <a:extLst>
              <a:ext uri="{FF2B5EF4-FFF2-40B4-BE49-F238E27FC236}">
                <a16:creationId xmlns:a16="http://schemas.microsoft.com/office/drawing/2014/main" id="{666E4287-CF56-302E-89B3-60852FE0BB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83" y="3207280"/>
            <a:ext cx="1333655" cy="365986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6075053-CC0E-92C8-316A-913F865C75DB}"/>
              </a:ext>
            </a:extLst>
          </p:cNvPr>
          <p:cNvSpPr txBox="1"/>
          <p:nvPr/>
        </p:nvSpPr>
        <p:spPr>
          <a:xfrm>
            <a:off x="3793242" y="2895716"/>
            <a:ext cx="15701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Con il Patrocinio di: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D3A4BC5-38A2-6DB0-1F39-416D33DF2F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7668" y="3247317"/>
            <a:ext cx="883997" cy="341406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3BD6D13A-0ADF-FF47-1973-A6442400EE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0178" y="4088801"/>
            <a:ext cx="4724809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40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E84346F-0879-CFBA-7782-6B9129A5E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3484BE77-42A3-AD7E-B19B-C383BD6FF587}"/>
              </a:ext>
            </a:extLst>
          </p:cNvPr>
          <p:cNvSpPr txBox="1">
            <a:spLocks/>
          </p:cNvSpPr>
          <p:nvPr/>
        </p:nvSpPr>
        <p:spPr>
          <a:xfrm>
            <a:off x="266701" y="71440"/>
            <a:ext cx="6610894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it-IT" dirty="0"/>
              <a:t>Notizie da …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963C177C-AF1B-8210-34C0-4B111E9032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701" y="837282"/>
            <a:ext cx="8337472" cy="3503363"/>
          </a:xfrm>
        </p:spPr>
        <p:txBody>
          <a:bodyPr>
            <a:normAutofit fontScale="77500" lnSpcReduction="20000"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>
              <a:buNone/>
            </a:pPr>
            <a:r>
              <a:rPr lang="it-IT" dirty="0"/>
              <a:t>FMFE : AFP associazione inglese</a:t>
            </a:r>
          </a:p>
          <a:p>
            <a:pPr marL="0" lvl="0" indent="0">
              <a:buNone/>
            </a:pPr>
            <a:r>
              <a:rPr lang="it-IT" sz="1600" dirty="0"/>
              <a:t>Contano più di 1500 membri (sia come membro individuale </a:t>
            </a:r>
            <a:r>
              <a:rPr lang="it-IT" sz="1600"/>
              <a:t>che aziendale</a:t>
            </a:r>
            <a:r>
              <a:rPr lang="it-IT" sz="1600" dirty="0"/>
              <a:t>)</a:t>
            </a:r>
          </a:p>
          <a:p>
            <a:pPr marL="0" lvl="0" indent="0">
              <a:buNone/>
            </a:pPr>
            <a:r>
              <a:rPr lang="it-IT" sz="1600" dirty="0"/>
              <a:t>Le formazioni sono cresciute del 50 %. Il loro programma consiste in :</a:t>
            </a:r>
          </a:p>
          <a:p>
            <a:r>
              <a:rPr lang="it-IT" sz="1600" dirty="0"/>
              <a:t>1 giorno introduttivo</a:t>
            </a:r>
          </a:p>
          <a:p>
            <a:r>
              <a:rPr lang="it-IT" sz="1600" dirty="0"/>
              <a:t>2 giorni base</a:t>
            </a:r>
          </a:p>
          <a:p>
            <a:r>
              <a:rPr lang="it-IT" sz="1600" dirty="0"/>
              <a:t>8 giorni strategici </a:t>
            </a:r>
          </a:p>
          <a:p>
            <a:r>
              <a:rPr lang="it-IT" sz="1600" dirty="0"/>
              <a:t>8 giorni formazione avanzata</a:t>
            </a:r>
          </a:p>
          <a:p>
            <a:pPr marL="0" indent="0">
              <a:buNone/>
            </a:pPr>
            <a:r>
              <a:rPr lang="it-IT" sz="1600" dirty="0"/>
              <a:t>In aggiunta c’è la «Women in fleet» che consiste in 2 giorni di formazione centrati su questi 4 temi :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/>
              <a:t>Sicurezza di se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/>
              <a:t>Coraggio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/>
              <a:t>Chiarezza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/>
              <a:t>Contenuto</a:t>
            </a:r>
          </a:p>
          <a:p>
            <a:pPr marL="0" indent="0">
              <a:buNone/>
            </a:pPr>
            <a:r>
              <a:rPr lang="it-IT" sz="1600" dirty="0"/>
              <a:t>Ed 1 giorno dedicato ai veicoli leggeri elettrici ed furgoni. </a:t>
            </a:r>
          </a:p>
          <a:p>
            <a:endParaRPr lang="it-IT" sz="1600" dirty="0"/>
          </a:p>
        </p:txBody>
      </p:sp>
      <p:pic>
        <p:nvPicPr>
          <p:cNvPr id="1026" name="Picture 2" descr="AFP">
            <a:extLst>
              <a:ext uri="{FF2B5EF4-FFF2-40B4-BE49-F238E27FC236}">
                <a16:creationId xmlns:a16="http://schemas.microsoft.com/office/drawing/2014/main" id="{32598284-07B6-8E35-7DA9-CFFE08EB9F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2" y="285453"/>
            <a:ext cx="1639887" cy="3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89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418E4-95FB-7D42-3884-0B605418C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0B24CD12-7234-E9B5-635D-71F1791C9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D361C19E-E1D3-A0B3-CE36-DFBF9B28175E}"/>
              </a:ext>
            </a:extLst>
          </p:cNvPr>
          <p:cNvSpPr txBox="1">
            <a:spLocks/>
          </p:cNvSpPr>
          <p:nvPr/>
        </p:nvSpPr>
        <p:spPr>
          <a:xfrm>
            <a:off x="266701" y="71440"/>
            <a:ext cx="6610894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it-IT" dirty="0"/>
              <a:t>Notizie da …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DAD39329-A177-CA19-88EE-98A4A27ECD0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701" y="837282"/>
            <a:ext cx="8337472" cy="35033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>
              <a:buNone/>
            </a:pPr>
            <a:r>
              <a:rPr lang="it-IT" dirty="0"/>
              <a:t>FMFE : AFP associazione inglese</a:t>
            </a:r>
          </a:p>
          <a:p>
            <a:pPr marL="0" lvl="0" indent="0">
              <a:buNone/>
            </a:pPr>
            <a:r>
              <a:rPr lang="it-IT" sz="1600" dirty="0"/>
              <a:t>Attività e programmi per il 2025</a:t>
            </a:r>
          </a:p>
          <a:p>
            <a:pPr marL="0" lvl="0" indent="0">
              <a:buNone/>
            </a:pPr>
            <a:r>
              <a:rPr lang="it-IT" sz="1600" dirty="0"/>
              <a:t>Creazione di un «deposito virtuale nazionale» dedicato ai membri che condividono i loro caricatori elettrici (e renderli profittevoli). Lancio previsto in Q2</a:t>
            </a:r>
          </a:p>
          <a:p>
            <a:pPr marL="0" indent="0">
              <a:buNone/>
            </a:pPr>
            <a:r>
              <a:rPr lang="it-IT" sz="1600" dirty="0"/>
              <a:t>Hanno rivisto gli standard per le consegne tramite i dealers. </a:t>
            </a:r>
          </a:p>
          <a:p>
            <a:pPr marL="0" indent="0">
              <a:buNone/>
            </a:pPr>
            <a:r>
              <a:rPr lang="it-IT" sz="1600" dirty="0"/>
              <a:t>L’app è in fase di revisione</a:t>
            </a:r>
          </a:p>
          <a:p>
            <a:pPr marL="0" indent="0">
              <a:buNone/>
            </a:pPr>
            <a:r>
              <a:rPr lang="it-IT" sz="1600" dirty="0"/>
              <a:t>Lanceranno un AFP Fleet Intelligence con 30 Fleet Managers al suo interno che venderà consulenza all’industria (EV Start-up, OEM, etc </a:t>
            </a:r>
            <a:r>
              <a:rPr lang="it-IT" sz="1600" dirty="0" err="1"/>
              <a:t>etc</a:t>
            </a:r>
            <a:r>
              <a:rPr lang="it-IT" sz="1600" dirty="0"/>
              <a:t>)</a:t>
            </a:r>
          </a:p>
          <a:p>
            <a:pPr marL="0" indent="0">
              <a:buNone/>
            </a:pPr>
            <a:r>
              <a:rPr lang="it-IT" sz="1600" dirty="0"/>
              <a:t>Stanno mappando con 5 providers di telematica, dove servono dei caricatori elettrici per i furgoni che sono ferme.</a:t>
            </a:r>
          </a:p>
        </p:txBody>
      </p:sp>
      <p:pic>
        <p:nvPicPr>
          <p:cNvPr id="1026" name="Picture 2" descr="AFP">
            <a:extLst>
              <a:ext uri="{FF2B5EF4-FFF2-40B4-BE49-F238E27FC236}">
                <a16:creationId xmlns:a16="http://schemas.microsoft.com/office/drawing/2014/main" id="{F9B289FA-DC1B-0362-B1FB-BAFE922D3D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2" y="285453"/>
            <a:ext cx="1639887" cy="3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1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D166F-7A84-4DA3-970E-DD230B7DC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81E2C74F-BEFE-3CF4-CBBF-7EBF45C8D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0C64FC35-4234-D938-9BBA-0B1B4A55B87A}"/>
              </a:ext>
            </a:extLst>
          </p:cNvPr>
          <p:cNvSpPr txBox="1">
            <a:spLocks/>
          </p:cNvSpPr>
          <p:nvPr/>
        </p:nvSpPr>
        <p:spPr>
          <a:xfrm>
            <a:off x="266701" y="71440"/>
            <a:ext cx="6610894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it-IT" dirty="0"/>
              <a:t>Notizie da …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C4E56F20-43E4-B224-038C-9F966982763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701" y="837282"/>
            <a:ext cx="8337472" cy="3503363"/>
          </a:xfrm>
        </p:spPr>
        <p:txBody>
          <a:bodyPr>
            <a:normAutofit fontScale="92500" lnSpcReduction="10000"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>
              <a:buNone/>
            </a:pPr>
            <a:r>
              <a:rPr lang="it-IT" dirty="0"/>
              <a:t>FMFE : BBM associazione tedesca</a:t>
            </a:r>
          </a:p>
          <a:p>
            <a:pPr marL="0" lvl="0" indent="0">
              <a:buNone/>
            </a:pPr>
            <a:r>
              <a:rPr lang="it-IT" sz="1600" dirty="0"/>
              <a:t>Hanno al loro interno più di 650 aziende membri per un totale di 500.000 veicoli</a:t>
            </a:r>
          </a:p>
          <a:p>
            <a:pPr marL="0" lvl="0" indent="0">
              <a:buNone/>
            </a:pPr>
            <a:r>
              <a:rPr lang="it-IT" sz="1600" dirty="0"/>
              <a:t>Le formazioni sono per lo più online</a:t>
            </a:r>
          </a:p>
          <a:p>
            <a:pPr marL="0" indent="0">
              <a:buNone/>
            </a:pPr>
            <a:r>
              <a:rPr lang="it-IT" sz="1600" dirty="0"/>
              <a:t>Hanno fatto una rebranding della associazione per includere la parte di «mobilità»</a:t>
            </a:r>
          </a:p>
          <a:p>
            <a:pPr marL="0" indent="0">
              <a:buNone/>
            </a:pPr>
            <a:r>
              <a:rPr lang="it-IT" sz="1600" dirty="0"/>
              <a:t>In programma hanno per il 2025 ben 3 conferenze regionali per essere più vicini ai loro membri</a:t>
            </a:r>
          </a:p>
          <a:p>
            <a:pPr marL="0" indent="0">
              <a:buNone/>
            </a:pPr>
            <a:r>
              <a:rPr lang="it-IT" sz="1600" dirty="0"/>
              <a:t>Anche loro hanno una formazione per i Fleet Manager certificante. </a:t>
            </a:r>
          </a:p>
          <a:p>
            <a:pPr marL="0" indent="0">
              <a:buNone/>
            </a:pPr>
            <a:r>
              <a:rPr lang="it-IT" sz="1600" dirty="0"/>
              <a:t>Il prossimo step è di farlo anche per i Mobility Manager.</a:t>
            </a:r>
          </a:p>
          <a:p>
            <a:pPr marL="0" indent="0">
              <a:buNone/>
            </a:pPr>
            <a:r>
              <a:rPr lang="it-IT" sz="1600" dirty="0"/>
              <a:t>Hanno a loro interno 2 professore che fungono da esperti scientifici. </a:t>
            </a:r>
          </a:p>
          <a:p>
            <a:pPr marL="0" indent="0">
              <a:buNone/>
            </a:pPr>
            <a:r>
              <a:rPr lang="it-IT" sz="1600" dirty="0"/>
              <a:t>Hanno aderito a un lavoro più concreto con Fleet Europe</a:t>
            </a:r>
          </a:p>
          <a:p>
            <a:pPr marL="0" indent="0">
              <a:buNone/>
            </a:pPr>
            <a:r>
              <a:rPr lang="it-IT" sz="1600" dirty="0"/>
              <a:t>Festeggeranno a novembre i loro 15 anni di esistenza. </a:t>
            </a:r>
          </a:p>
          <a:p>
            <a:endParaRPr lang="it-IT" sz="1600" dirty="0"/>
          </a:p>
        </p:txBody>
      </p:sp>
      <p:pic>
        <p:nvPicPr>
          <p:cNvPr id="2052" name="Picture 4" descr="Logo Bundesverband Betriebliche Mobilität e.V.">
            <a:extLst>
              <a:ext uri="{FF2B5EF4-FFF2-40B4-BE49-F238E27FC236}">
                <a16:creationId xmlns:a16="http://schemas.microsoft.com/office/drawing/2014/main" id="{70D492E9-5117-FF47-641B-60A3D346F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097" y="165233"/>
            <a:ext cx="2363202" cy="5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797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3C5A7-1336-E04D-F305-A02D1FB71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5F143F6-445B-92C6-51D4-B6D4FAEC1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B2362C9C-8A13-2A3A-41D9-5C735543B52E}"/>
              </a:ext>
            </a:extLst>
          </p:cNvPr>
          <p:cNvSpPr txBox="1">
            <a:spLocks/>
          </p:cNvSpPr>
          <p:nvPr/>
        </p:nvSpPr>
        <p:spPr>
          <a:xfrm>
            <a:off x="266701" y="71440"/>
            <a:ext cx="6610894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it-IT" dirty="0"/>
              <a:t>Notizie da …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EBD1ADB2-8FCC-424F-8663-AD45DE98E53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701" y="837282"/>
            <a:ext cx="8337472" cy="3503363"/>
          </a:xfrm>
        </p:spPr>
        <p:txBody>
          <a:bodyPr>
            <a:normAutofit fontScale="92500" lnSpcReduction="10000"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>
              <a:buNone/>
            </a:pPr>
            <a:r>
              <a:rPr lang="it-IT" dirty="0"/>
              <a:t>FMFE : AEGFA associazione spagnola</a:t>
            </a:r>
          </a:p>
          <a:p>
            <a:pPr marL="0" lvl="0" indent="0">
              <a:buNone/>
            </a:pPr>
            <a:r>
              <a:rPr lang="it-IT" sz="1600" dirty="0"/>
              <a:t>Anche i nostro amici spagnoli sono attivi su vari fronti</a:t>
            </a:r>
          </a:p>
          <a:p>
            <a:r>
              <a:rPr lang="it-IT" sz="1600" dirty="0"/>
              <a:t>Ricevono la rivista </a:t>
            </a:r>
            <a:r>
              <a:rPr lang="it-IT" sz="1600" dirty="0" err="1"/>
              <a:t>AEGFANews</a:t>
            </a:r>
            <a:r>
              <a:rPr lang="it-IT" sz="1600" dirty="0"/>
              <a:t>, la rivista professionale per i Fleet Manager.</a:t>
            </a:r>
          </a:p>
          <a:p>
            <a:r>
              <a:rPr lang="it-IT" sz="1600" dirty="0"/>
              <a:t>Ricevono l'elenco dei fornitori per i gestori di flotte.</a:t>
            </a:r>
          </a:p>
          <a:p>
            <a:r>
              <a:rPr lang="it-IT" sz="1600" dirty="0"/>
              <a:t>Ricevono la newsletter mensile </a:t>
            </a:r>
            <a:r>
              <a:rPr lang="it-IT" sz="1600" dirty="0" err="1"/>
              <a:t>AEGFANews</a:t>
            </a:r>
            <a:r>
              <a:rPr lang="it-IT" sz="1600" dirty="0"/>
              <a:t>.</a:t>
            </a:r>
          </a:p>
          <a:p>
            <a:r>
              <a:rPr lang="it-IT" sz="1600" dirty="0"/>
              <a:t>Inviti a eventi di networking come il congresso nazionale ed il Gala della Flotta</a:t>
            </a:r>
          </a:p>
          <a:p>
            <a:r>
              <a:rPr lang="it-IT" sz="1600" dirty="0"/>
              <a:t>Accesso al Fleet Expert Diploma con soluzioni formative specifiche per il nostro settore.</a:t>
            </a:r>
          </a:p>
          <a:p>
            <a:r>
              <a:rPr lang="it-IT" sz="1600" dirty="0"/>
              <a:t>Accesso all'Electric Fleet Office, un servizio di consulenza sui veicoli elettrici.</a:t>
            </a:r>
          </a:p>
          <a:p>
            <a:r>
              <a:rPr lang="it-IT" sz="1600" dirty="0"/>
              <a:t>Accesso agli studi AEGFA, analisi del mercato delle flotte in Spagna.</a:t>
            </a:r>
          </a:p>
          <a:p>
            <a:r>
              <a:rPr lang="it-IT" sz="1600" dirty="0"/>
              <a:t>Accesso alla “Flotta ecologica”.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E3DA44F-6538-7264-2324-62AD58EE5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259" y="175151"/>
            <a:ext cx="2381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84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1DE1D-084B-C53B-A677-FCFA8E35F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38586D40-9E89-320F-301A-B334E6A66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2D2A2CEE-1C1D-474F-AB8D-09BFC95F0190}"/>
              </a:ext>
            </a:extLst>
          </p:cNvPr>
          <p:cNvSpPr txBox="1">
            <a:spLocks/>
          </p:cNvSpPr>
          <p:nvPr/>
        </p:nvSpPr>
        <p:spPr>
          <a:xfrm>
            <a:off x="266701" y="71440"/>
            <a:ext cx="6610894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it-IT" dirty="0"/>
              <a:t>Notizie da …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7BE5BA31-BF7C-8D65-B395-4236068F96C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701" y="837282"/>
            <a:ext cx="8337472" cy="3503363"/>
          </a:xfrm>
        </p:spPr>
        <p:txBody>
          <a:bodyPr>
            <a:normAutofit lnSpcReduction="10000"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>
              <a:buNone/>
            </a:pPr>
            <a:r>
              <a:rPr lang="it-IT" dirty="0"/>
              <a:t>FMFE : ARFAM associazione francese</a:t>
            </a:r>
          </a:p>
          <a:p>
            <a:pPr marL="0" lvl="0" indent="0">
              <a:buNone/>
            </a:pPr>
            <a:r>
              <a:rPr lang="it-IT" sz="1600" dirty="0"/>
              <a:t>I nostri amici francesi hanno ampliato la loro base. Inizialmente si doveva avere un certo numero di veicoli in flotta. Adesso devono avere un minimo di 500 dipendenti. </a:t>
            </a:r>
          </a:p>
          <a:p>
            <a:pPr marL="0" lvl="0" indent="0">
              <a:buNone/>
            </a:pPr>
            <a:r>
              <a:rPr lang="it-IT" sz="1600" dirty="0"/>
              <a:t>Hanno 101 membri</a:t>
            </a:r>
          </a:p>
          <a:p>
            <a:pPr marL="0" lvl="0" indent="0">
              <a:buNone/>
            </a:pPr>
            <a:r>
              <a:rPr lang="it-IT" sz="1600" dirty="0"/>
              <a:t>Si diventa membro come azienda, non da privato</a:t>
            </a:r>
          </a:p>
          <a:p>
            <a:r>
              <a:rPr lang="it-IT" sz="1600" dirty="0"/>
              <a:t>8 riunioni di club all'anno in presenza e 2 online.</a:t>
            </a:r>
          </a:p>
          <a:p>
            <a:r>
              <a:rPr lang="it-IT" sz="1600" dirty="0"/>
              <a:t>Creeranno un club a Lione nel 2025</a:t>
            </a:r>
          </a:p>
          <a:p>
            <a:r>
              <a:rPr lang="it-IT" sz="1600" dirty="0"/>
              <a:t>Rifacimento dei media intorno a </a:t>
            </a:r>
            <a:r>
              <a:rPr lang="it-IT" sz="1800" b="0" i="0" u="sng" dirty="0">
                <a:solidFill>
                  <a:srgbClr val="0000FF"/>
                </a:solidFill>
                <a:effectLst/>
                <a:latin typeface="Manrope"/>
                <a:hlinkClick r:id="rId2"/>
              </a:rPr>
              <a:t>AnewsMobilty.fr</a:t>
            </a:r>
            <a:endParaRPr lang="it-IT" sz="1800" b="0" i="0" u="sng" dirty="0">
              <a:solidFill>
                <a:srgbClr val="0000FF"/>
              </a:solidFill>
              <a:effectLst/>
              <a:latin typeface="Manrope"/>
            </a:endParaRPr>
          </a:p>
          <a:p>
            <a:r>
              <a:rPr lang="it-IT" sz="1600" dirty="0"/>
              <a:t>Aumento dei loro abbonati a 12500 invii </a:t>
            </a:r>
          </a:p>
          <a:p>
            <a:r>
              <a:rPr lang="it-IT" sz="1600" dirty="0"/>
              <a:t>Il 5 </a:t>
            </a:r>
            <a:r>
              <a:rPr lang="it-IT" sz="1600"/>
              <a:t>giugno 2025 ci </a:t>
            </a:r>
            <a:r>
              <a:rPr lang="it-IT" sz="1600" dirty="0"/>
              <a:t>sarà il loro Gala annuale. </a:t>
            </a:r>
          </a:p>
          <a:p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6231F45-88BD-1FC6-D216-2EAE3F393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111" y="76003"/>
            <a:ext cx="22479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89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37167-7D44-28D3-F208-934F40108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F636289-CFB5-DF4C-B595-C03C8994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8B245601-D95D-F0D5-188F-A34BC9E9683B}"/>
              </a:ext>
            </a:extLst>
          </p:cNvPr>
          <p:cNvSpPr txBox="1">
            <a:spLocks/>
          </p:cNvSpPr>
          <p:nvPr/>
        </p:nvSpPr>
        <p:spPr>
          <a:xfrm>
            <a:off x="266701" y="71440"/>
            <a:ext cx="6610894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it-IT" dirty="0"/>
              <a:t>Notizie brevi da …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0C7EFEA6-34A9-34C4-54EA-CD8366C4D2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701" y="837282"/>
            <a:ext cx="8337472" cy="35033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>
              <a:buNone/>
            </a:pPr>
            <a:r>
              <a:rPr lang="it-IT" dirty="0"/>
              <a:t>FMFE : SFFV associazione svizzera</a:t>
            </a:r>
          </a:p>
          <a:p>
            <a:pPr marL="0" lvl="0" indent="0">
              <a:buNone/>
            </a:pPr>
            <a:r>
              <a:rPr lang="it-IT" sz="1600" dirty="0"/>
              <a:t>I nostri amici </a:t>
            </a:r>
            <a:r>
              <a:rPr lang="it-IT" sz="1600" dirty="0" err="1"/>
              <a:t>helvetici</a:t>
            </a:r>
            <a:r>
              <a:rPr lang="it-IT" sz="1600" dirty="0"/>
              <a:t> festeggiano i loro primi 50 anni. </a:t>
            </a:r>
          </a:p>
          <a:p>
            <a:pPr marL="0" lvl="0" indent="0">
              <a:buNone/>
            </a:pPr>
            <a:endParaRPr lang="it-IT" sz="1600" dirty="0"/>
          </a:p>
          <a:p>
            <a:pPr marL="0" lvl="0" indent="0">
              <a:buNone/>
            </a:pPr>
            <a:r>
              <a:rPr lang="it-IT" sz="1600" dirty="0"/>
              <a:t>Si concentreranno maggiormente sulle formazioni e l’espansione del loro network per il 2025</a:t>
            </a:r>
          </a:p>
          <a:p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62750CA-0E16-4E24-8F35-DCC239F3F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111" y="76003"/>
            <a:ext cx="22479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82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Immagine che contiene aria aperta, albero, strada, autunno&#10;&#10;Descrizione generata automaticamente">
            <a:extLst>
              <a:ext uri="{FF2B5EF4-FFF2-40B4-BE49-F238E27FC236}">
                <a16:creationId xmlns:a16="http://schemas.microsoft.com/office/drawing/2014/main" id="{F589DA4A-36F3-4C13-23D7-09903668C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65371"/>
          </a:xfr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5E84346F-0879-CFBA-7782-6B9129A5E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218" y="2360845"/>
            <a:ext cx="4829564" cy="993775"/>
          </a:xfrm>
        </p:spPr>
        <p:txBody>
          <a:bodyPr/>
          <a:lstStyle/>
          <a:p>
            <a:r>
              <a:rPr lang="it-IT" dirty="0">
                <a:solidFill>
                  <a:srgbClr val="FFFF00"/>
                </a:solidFill>
              </a:rPr>
              <a:t>Grazie per l’attenzione </a:t>
            </a:r>
          </a:p>
        </p:txBody>
      </p:sp>
    </p:spTree>
    <p:extLst>
      <p:ext uri="{BB962C8B-B14F-4D97-AF65-F5344CB8AC3E}">
        <p14:creationId xmlns:p14="http://schemas.microsoft.com/office/powerpoint/2010/main" val="820792401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7209</TotalTime>
  <Words>579</Words>
  <Application>Microsoft Office PowerPoint</Application>
  <PresentationFormat>Presentazione su schermo (16:9)</PresentationFormat>
  <Paragraphs>79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7" baseType="lpstr">
      <vt:lpstr>Arial</vt:lpstr>
      <vt:lpstr>Avenir Roman</vt:lpstr>
      <vt:lpstr>Calibri</vt:lpstr>
      <vt:lpstr>Calibri Light</vt:lpstr>
      <vt:lpstr>Century Gothic</vt:lpstr>
      <vt:lpstr>Helvetica</vt:lpstr>
      <vt:lpstr>Manrope</vt:lpstr>
      <vt:lpstr>Personalizza struttura</vt:lpstr>
      <vt:lpstr>1_Personalizza struttura</vt:lpstr>
      <vt:lpstr>Presentazione standard di PowerPoint</vt:lpstr>
      <vt:lpstr> </vt:lpstr>
      <vt:lpstr> </vt:lpstr>
      <vt:lpstr> </vt:lpstr>
      <vt:lpstr> </vt:lpstr>
      <vt:lpstr> </vt:lpstr>
      <vt:lpstr> </vt:lpstr>
      <vt:lpstr>Grazie per l’attenzione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Beatrice Selleri</dc:creator>
  <cp:lastModifiedBy>Michele Amici</cp:lastModifiedBy>
  <cp:revision>345</cp:revision>
  <cp:lastPrinted>2018-02-08T15:57:46Z</cp:lastPrinted>
  <dcterms:created xsi:type="dcterms:W3CDTF">2016-04-20T08:44:36Z</dcterms:created>
  <dcterms:modified xsi:type="dcterms:W3CDTF">2024-12-03T11:29:38Z</dcterms:modified>
</cp:coreProperties>
</file>