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4"/>
  </p:notesMasterIdLst>
  <p:handoutMasterIdLst>
    <p:handoutMasterId r:id="rId25"/>
  </p:handoutMasterIdLst>
  <p:sldIdLst>
    <p:sldId id="284" r:id="rId3"/>
    <p:sldId id="277" r:id="rId4"/>
    <p:sldId id="285"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3" r:id="rId21"/>
    <p:sldId id="302" r:id="rId22"/>
    <p:sldId id="286" r:id="rId23"/>
  </p:sldIdLst>
  <p:sldSz cx="9144000" cy="5143500" type="screen16x9"/>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22F"/>
    <a:srgbClr val="AB1F22"/>
    <a:srgbClr val="76777B"/>
    <a:srgbClr val="C8191B"/>
    <a:srgbClr val="01466D"/>
    <a:srgbClr val="DBB131"/>
    <a:srgbClr val="1E497D"/>
    <a:srgbClr val="203757"/>
    <a:srgbClr val="777777"/>
    <a:srgbClr val="0032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8" autoAdjust="0"/>
    <p:restoredTop sz="94604" autoAdjust="0"/>
  </p:normalViewPr>
  <p:slideViewPr>
    <p:cSldViewPr snapToGrid="0">
      <p:cViewPr varScale="1">
        <p:scale>
          <a:sx n="155" d="100"/>
          <a:sy n="155" d="100"/>
        </p:scale>
        <p:origin x="624" y="150"/>
      </p:cViewPr>
      <p:guideLst>
        <p:guide orient="horz" pos="1620"/>
        <p:guide pos="290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2652" y="96"/>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3952520E-CDC4-4DB4-898F-6290E944203F}" type="datetimeFigureOut">
              <a:rPr lang="it-IT" smtClean="0"/>
              <a:t>04/12/2024</a:t>
            </a:fld>
            <a:endParaRPr lang="it-IT"/>
          </a:p>
        </p:txBody>
      </p:sp>
      <p:sp>
        <p:nvSpPr>
          <p:cNvPr id="4" name="Segnaposto piè di pagina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9A17656D-4716-4906-9F8F-2C0C03818040}" type="slidenum">
              <a:rPr lang="it-IT" smtClean="0"/>
              <a:t>‹N›</a:t>
            </a:fld>
            <a:endParaRPr lang="it-IT"/>
          </a:p>
        </p:txBody>
      </p:sp>
    </p:spTree>
    <p:extLst>
      <p:ext uri="{BB962C8B-B14F-4D97-AF65-F5344CB8AC3E}">
        <p14:creationId xmlns:p14="http://schemas.microsoft.com/office/powerpoint/2010/main" val="607739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92B565AA-05AA-4863-8E5F-19D57179A86C}" type="datetimeFigureOut">
              <a:rPr lang="it-IT" smtClean="0"/>
              <a:t>04/12/2024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D0C8160B-47AE-4510-AEBD-80266B9C19A2}" type="slidenum">
              <a:rPr lang="it-IT" smtClean="0"/>
              <a:t>‹N›</a:t>
            </a:fld>
            <a:endParaRPr lang="it-IT"/>
          </a:p>
        </p:txBody>
      </p:sp>
    </p:spTree>
    <p:extLst>
      <p:ext uri="{BB962C8B-B14F-4D97-AF65-F5344CB8AC3E}">
        <p14:creationId xmlns:p14="http://schemas.microsoft.com/office/powerpoint/2010/main" val="34381889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0C8160B-47AE-4510-AEBD-80266B9C19A2}" type="slidenum">
              <a:rPr lang="it-IT" smtClean="0"/>
              <a:t>1</a:t>
            </a:fld>
            <a:endParaRPr lang="it-IT"/>
          </a:p>
        </p:txBody>
      </p:sp>
    </p:spTree>
    <p:extLst>
      <p:ext uri="{BB962C8B-B14F-4D97-AF65-F5344CB8AC3E}">
        <p14:creationId xmlns:p14="http://schemas.microsoft.com/office/powerpoint/2010/main" val="262760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841375"/>
            <a:ext cx="6858000" cy="17907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2701927"/>
            <a:ext cx="6858000" cy="1241425"/>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47408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28651" y="4767265"/>
            <a:ext cx="2057400" cy="274637"/>
          </a:xfrm>
          <a:prstGeom prst="rect">
            <a:avLst/>
          </a:prstGeom>
        </p:spPr>
        <p:txBody>
          <a:bodyPr/>
          <a:lstStyle/>
          <a:p>
            <a:fld id="{DDEEE9A0-E50F-4D13-8958-98D009C8C4EF}" type="datetimeFigureOut">
              <a:rPr lang="it-IT" smtClean="0"/>
              <a:t>04/12/2024</a:t>
            </a:fld>
            <a:endParaRPr lang="it-IT"/>
          </a:p>
        </p:txBody>
      </p:sp>
      <p:sp>
        <p:nvSpPr>
          <p:cNvPr id="5" name="Segnaposto piè di pagina 4"/>
          <p:cNvSpPr>
            <a:spLocks noGrp="1"/>
          </p:cNvSpPr>
          <p:nvPr>
            <p:ph type="ftr" sz="quarter" idx="11"/>
          </p:nvPr>
        </p:nvSpPr>
        <p:spPr>
          <a:xfrm>
            <a:off x="3028951" y="4767265"/>
            <a:ext cx="3086100" cy="274637"/>
          </a:xfrm>
          <a:prstGeom prst="rect">
            <a:avLst/>
          </a:prstGeom>
        </p:spPr>
        <p:txBody>
          <a:bodyPr/>
          <a:lstStyle/>
          <a:p>
            <a:endParaRPr lang="it-IT"/>
          </a:p>
        </p:txBody>
      </p:sp>
      <p:sp>
        <p:nvSpPr>
          <p:cNvPr id="6" name="Segnaposto numero diapositiva 5"/>
          <p:cNvSpPr>
            <a:spLocks noGrp="1"/>
          </p:cNvSpPr>
          <p:nvPr>
            <p:ph type="sldNum" sz="quarter" idx="12"/>
          </p:nvPr>
        </p:nvSpPr>
        <p:spPr>
          <a:xfrm>
            <a:off x="6457951" y="4767265"/>
            <a:ext cx="2057400" cy="274637"/>
          </a:xfrm>
          <a:prstGeom prst="rect">
            <a:avLst/>
          </a:prstGeom>
        </p:spPr>
        <p:txBody>
          <a:bodyPr/>
          <a:lstStyle/>
          <a:p>
            <a:fld id="{195C1DC7-AFD0-4AF8-BBF3-3200E972FF54}" type="slidenum">
              <a:rPr lang="it-IT" smtClean="0"/>
              <a:t>‹N›</a:t>
            </a:fld>
            <a:endParaRPr lang="it-IT"/>
          </a:p>
        </p:txBody>
      </p:sp>
    </p:spTree>
    <p:extLst>
      <p:ext uri="{BB962C8B-B14F-4D97-AF65-F5344CB8AC3E}">
        <p14:creationId xmlns:p14="http://schemas.microsoft.com/office/powerpoint/2010/main" val="273374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274640"/>
            <a:ext cx="1971675" cy="43576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2" y="274640"/>
            <a:ext cx="5762625" cy="43576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28651" y="4767265"/>
            <a:ext cx="2057400" cy="274637"/>
          </a:xfrm>
          <a:prstGeom prst="rect">
            <a:avLst/>
          </a:prstGeom>
        </p:spPr>
        <p:txBody>
          <a:bodyPr/>
          <a:lstStyle/>
          <a:p>
            <a:fld id="{DDEEE9A0-E50F-4D13-8958-98D009C8C4EF}" type="datetimeFigureOut">
              <a:rPr lang="it-IT" smtClean="0"/>
              <a:t>04/12/2024</a:t>
            </a:fld>
            <a:endParaRPr lang="it-IT"/>
          </a:p>
        </p:txBody>
      </p:sp>
      <p:sp>
        <p:nvSpPr>
          <p:cNvPr id="5" name="Segnaposto piè di pagina 4"/>
          <p:cNvSpPr>
            <a:spLocks noGrp="1"/>
          </p:cNvSpPr>
          <p:nvPr>
            <p:ph type="ftr" sz="quarter" idx="11"/>
          </p:nvPr>
        </p:nvSpPr>
        <p:spPr>
          <a:xfrm>
            <a:off x="3028951" y="4767265"/>
            <a:ext cx="3086100" cy="274637"/>
          </a:xfrm>
          <a:prstGeom prst="rect">
            <a:avLst/>
          </a:prstGeom>
        </p:spPr>
        <p:txBody>
          <a:bodyPr/>
          <a:lstStyle/>
          <a:p>
            <a:endParaRPr lang="it-IT"/>
          </a:p>
        </p:txBody>
      </p:sp>
      <p:sp>
        <p:nvSpPr>
          <p:cNvPr id="6" name="Segnaposto numero diapositiva 5"/>
          <p:cNvSpPr>
            <a:spLocks noGrp="1"/>
          </p:cNvSpPr>
          <p:nvPr>
            <p:ph type="sldNum" sz="quarter" idx="12"/>
          </p:nvPr>
        </p:nvSpPr>
        <p:spPr>
          <a:xfrm>
            <a:off x="6457951" y="4767265"/>
            <a:ext cx="2057400" cy="274637"/>
          </a:xfrm>
          <a:prstGeom prst="rect">
            <a:avLst/>
          </a:prstGeom>
        </p:spPr>
        <p:txBody>
          <a:bodyPr/>
          <a:lstStyle/>
          <a:p>
            <a:fld id="{195C1DC7-AFD0-4AF8-BBF3-3200E972FF54}" type="slidenum">
              <a:rPr lang="it-IT" smtClean="0"/>
              <a:t>‹N›</a:t>
            </a:fld>
            <a:endParaRPr lang="it-IT"/>
          </a:p>
        </p:txBody>
      </p:sp>
    </p:spTree>
    <p:extLst>
      <p:ext uri="{BB962C8B-B14F-4D97-AF65-F5344CB8AC3E}">
        <p14:creationId xmlns:p14="http://schemas.microsoft.com/office/powerpoint/2010/main" val="3704857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841375"/>
            <a:ext cx="6858000" cy="17907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2701927"/>
            <a:ext cx="6858000" cy="1241425"/>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873FFFF-DF34-4B45-BA45-09714A905E64}" type="datetimeFigureOut">
              <a:rPr lang="it-IT" smtClean="0"/>
              <a:t>04/12/2024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240595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873FFFF-DF34-4B45-BA45-09714A905E64}" type="datetimeFigureOut">
              <a:rPr lang="it-IT" smtClean="0"/>
              <a:t>04/12/2024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3829039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9" y="1282700"/>
            <a:ext cx="7886700" cy="2139950"/>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9" y="3441700"/>
            <a:ext cx="7886700" cy="1125538"/>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873FFFF-DF34-4B45-BA45-09714A905E64}" type="datetimeFigureOut">
              <a:rPr lang="it-IT" smtClean="0"/>
              <a:t>04/12/2024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194406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370013"/>
            <a:ext cx="3867151" cy="32623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1" y="1370013"/>
            <a:ext cx="3867151" cy="32623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873FFFF-DF34-4B45-BA45-09714A905E64}" type="datetimeFigureOut">
              <a:rPr lang="it-IT" smtClean="0"/>
              <a:t>04/12/2024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3243748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9" y="274640"/>
            <a:ext cx="7886700" cy="993775"/>
          </a:xfrm>
        </p:spPr>
        <p:txBody>
          <a:bodyPr/>
          <a:lstStyle/>
          <a:p>
            <a:r>
              <a:rPr lang="it-IT"/>
              <a:t>Fare clic per modificare lo stile del titolo</a:t>
            </a:r>
          </a:p>
        </p:txBody>
      </p:sp>
      <p:sp>
        <p:nvSpPr>
          <p:cNvPr id="3" name="Segnaposto testo 2"/>
          <p:cNvSpPr>
            <a:spLocks noGrp="1"/>
          </p:cNvSpPr>
          <p:nvPr>
            <p:ph type="body" idx="1"/>
          </p:nvPr>
        </p:nvSpPr>
        <p:spPr>
          <a:xfrm>
            <a:off x="630240" y="1260475"/>
            <a:ext cx="3868737" cy="61912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40" y="1879600"/>
            <a:ext cx="3868737" cy="27622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1" y="1260475"/>
            <a:ext cx="3887788" cy="61912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1" y="1879600"/>
            <a:ext cx="3887788" cy="27622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873FFFF-DF34-4B45-BA45-09714A905E64}" type="datetimeFigureOut">
              <a:rPr lang="it-IT" smtClean="0"/>
              <a:t>04/12/2024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2484428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873FFFF-DF34-4B45-BA45-09714A905E64}" type="datetimeFigureOut">
              <a:rPr lang="it-IT" smtClean="0"/>
              <a:t>04/12/2024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1161356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873FFFF-DF34-4B45-BA45-09714A905E64}" type="datetimeFigureOut">
              <a:rPr lang="it-IT" smtClean="0"/>
              <a:t>04/12/2024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141995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342900"/>
            <a:ext cx="2949575" cy="1200150"/>
          </a:xfrm>
        </p:spPr>
        <p:txBody>
          <a:bodyPr anchor="b"/>
          <a:lstStyle>
            <a:lvl1pPr>
              <a:defRPr sz="3200"/>
            </a:lvl1pPr>
          </a:lstStyle>
          <a:p>
            <a:r>
              <a:rPr lang="it-IT" dirty="0"/>
              <a:t>Fare clic per modificare lo stile del titolo</a:t>
            </a:r>
          </a:p>
        </p:txBody>
      </p:sp>
      <p:sp>
        <p:nvSpPr>
          <p:cNvPr id="3" name="Segnaposto contenuto 2"/>
          <p:cNvSpPr>
            <a:spLocks noGrp="1"/>
          </p:cNvSpPr>
          <p:nvPr>
            <p:ph idx="1"/>
          </p:nvPr>
        </p:nvSpPr>
        <p:spPr>
          <a:xfrm>
            <a:off x="3887789" y="741365"/>
            <a:ext cx="4629151"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9" y="1543050"/>
            <a:ext cx="2949575" cy="28590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873FFFF-DF34-4B45-BA45-09714A905E64}" type="datetimeFigureOut">
              <a:rPr lang="it-IT" smtClean="0"/>
              <a:t>04/12/2024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54162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lvl1pPr>
              <a:defRPr sz="3200"/>
            </a:lvl1pPr>
          </a:lstStyle>
          <a:p>
            <a:r>
              <a:rPr lang="it-IT" dirty="0"/>
              <a:t>Fare clic per modificare lo stile del titolo</a:t>
            </a:r>
          </a:p>
        </p:txBody>
      </p:sp>
      <p:sp>
        <p:nvSpPr>
          <p:cNvPr id="3" name="Segnaposto contenuto 2"/>
          <p:cNvSpPr>
            <a:spLocks noGrp="1"/>
          </p:cNvSpPr>
          <p:nvPr>
            <p:ph idx="1"/>
          </p:nvPr>
        </p:nvSpPr>
        <p:spPr/>
        <p:txBody>
          <a:bodyPr/>
          <a:lstStyle>
            <a:lvl1pPr>
              <a:defRPr sz="1800"/>
            </a:lvl1pPr>
          </a:lstStyle>
          <a:p>
            <a:pPr lvl="0"/>
            <a:r>
              <a:rPr lang="it-IT" dirty="0"/>
              <a:t>Fare clic per modificare stili del testo dello schema</a:t>
            </a:r>
          </a:p>
        </p:txBody>
      </p:sp>
    </p:spTree>
    <p:extLst>
      <p:ext uri="{BB962C8B-B14F-4D97-AF65-F5344CB8AC3E}">
        <p14:creationId xmlns:p14="http://schemas.microsoft.com/office/powerpoint/2010/main" val="63123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342900"/>
            <a:ext cx="2949575" cy="120015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9" y="741365"/>
            <a:ext cx="4629151" cy="36544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630239" y="1543050"/>
            <a:ext cx="2949575" cy="28590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873FFFF-DF34-4B45-BA45-09714A905E64}" type="datetimeFigureOut">
              <a:rPr lang="it-IT" smtClean="0"/>
              <a:t>04/12/2024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1470677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873FFFF-DF34-4B45-BA45-09714A905E64}" type="datetimeFigureOut">
              <a:rPr lang="it-IT" smtClean="0"/>
              <a:t>04/12/2024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101884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6" y="274640"/>
            <a:ext cx="1971675" cy="43576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2" y="274640"/>
            <a:ext cx="5762625" cy="435768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873FFFF-DF34-4B45-BA45-09714A905E64}" type="datetimeFigureOut">
              <a:rPr lang="it-IT" smtClean="0"/>
              <a:t>04/12/2024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37DAB-526F-4DB3-B7B1-148147C41D7D}" type="slidenum">
              <a:rPr lang="it-IT" smtClean="0"/>
              <a:t>‹N›</a:t>
            </a:fld>
            <a:endParaRPr lang="it-IT"/>
          </a:p>
        </p:txBody>
      </p:sp>
    </p:spTree>
    <p:extLst>
      <p:ext uri="{BB962C8B-B14F-4D97-AF65-F5344CB8AC3E}">
        <p14:creationId xmlns:p14="http://schemas.microsoft.com/office/powerpoint/2010/main" val="11592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9" y="1282700"/>
            <a:ext cx="7886700" cy="2139950"/>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9" y="3441700"/>
            <a:ext cx="7886700" cy="1125538"/>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628651" y="4767265"/>
            <a:ext cx="2057400" cy="274637"/>
          </a:xfrm>
          <a:prstGeom prst="rect">
            <a:avLst/>
          </a:prstGeom>
        </p:spPr>
        <p:txBody>
          <a:bodyPr/>
          <a:lstStyle/>
          <a:p>
            <a:fld id="{DDEEE9A0-E50F-4D13-8958-98D009C8C4EF}" type="datetimeFigureOut">
              <a:rPr lang="it-IT" smtClean="0"/>
              <a:t>04/12/2024</a:t>
            </a:fld>
            <a:endParaRPr lang="it-IT" dirty="0"/>
          </a:p>
        </p:txBody>
      </p:sp>
      <p:sp>
        <p:nvSpPr>
          <p:cNvPr id="5" name="Segnaposto piè di pagina 4"/>
          <p:cNvSpPr>
            <a:spLocks noGrp="1"/>
          </p:cNvSpPr>
          <p:nvPr>
            <p:ph type="ftr" sz="quarter" idx="11"/>
          </p:nvPr>
        </p:nvSpPr>
        <p:spPr>
          <a:xfrm>
            <a:off x="3028951" y="4767265"/>
            <a:ext cx="3086100" cy="274637"/>
          </a:xfrm>
          <a:prstGeom prst="rect">
            <a:avLst/>
          </a:prstGeom>
        </p:spPr>
        <p:txBody>
          <a:bodyPr/>
          <a:lstStyle/>
          <a:p>
            <a:endParaRPr lang="it-IT" dirty="0"/>
          </a:p>
        </p:txBody>
      </p:sp>
      <p:sp>
        <p:nvSpPr>
          <p:cNvPr id="6" name="Segnaposto numero diapositiva 5"/>
          <p:cNvSpPr>
            <a:spLocks noGrp="1"/>
          </p:cNvSpPr>
          <p:nvPr>
            <p:ph type="sldNum" sz="quarter" idx="12"/>
          </p:nvPr>
        </p:nvSpPr>
        <p:spPr>
          <a:xfrm>
            <a:off x="6457951" y="4767265"/>
            <a:ext cx="2057400" cy="274637"/>
          </a:xfrm>
          <a:prstGeom prst="rect">
            <a:avLst/>
          </a:prstGeom>
        </p:spPr>
        <p:txBody>
          <a:bodyPr/>
          <a:lstStyle/>
          <a:p>
            <a:fld id="{195C1DC7-AFD0-4AF8-BBF3-3200E972FF54}" type="slidenum">
              <a:rPr lang="it-IT" smtClean="0"/>
              <a:t>‹N›</a:t>
            </a:fld>
            <a:endParaRPr lang="it-IT" dirty="0"/>
          </a:p>
        </p:txBody>
      </p:sp>
    </p:spTree>
    <p:extLst>
      <p:ext uri="{BB962C8B-B14F-4D97-AF65-F5344CB8AC3E}">
        <p14:creationId xmlns:p14="http://schemas.microsoft.com/office/powerpoint/2010/main" val="41347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370013"/>
            <a:ext cx="3867151" cy="3262312"/>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48201" y="1370013"/>
            <a:ext cx="3867151" cy="32623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28651" y="4767265"/>
            <a:ext cx="2057400" cy="274637"/>
          </a:xfrm>
          <a:prstGeom prst="rect">
            <a:avLst/>
          </a:prstGeom>
        </p:spPr>
        <p:txBody>
          <a:bodyPr/>
          <a:lstStyle/>
          <a:p>
            <a:fld id="{DDEEE9A0-E50F-4D13-8958-98D009C8C4EF}" type="datetimeFigureOut">
              <a:rPr lang="it-IT" smtClean="0"/>
              <a:t>04/12/2024</a:t>
            </a:fld>
            <a:endParaRPr lang="it-IT" dirty="0"/>
          </a:p>
        </p:txBody>
      </p:sp>
      <p:sp>
        <p:nvSpPr>
          <p:cNvPr id="6" name="Segnaposto piè di pagina 5"/>
          <p:cNvSpPr>
            <a:spLocks noGrp="1"/>
          </p:cNvSpPr>
          <p:nvPr>
            <p:ph type="ftr" sz="quarter" idx="11"/>
          </p:nvPr>
        </p:nvSpPr>
        <p:spPr>
          <a:xfrm>
            <a:off x="3028951" y="4767265"/>
            <a:ext cx="3086100" cy="274637"/>
          </a:xfrm>
          <a:prstGeom prst="rect">
            <a:avLst/>
          </a:prstGeom>
        </p:spPr>
        <p:txBody>
          <a:bodyPr/>
          <a:lstStyle/>
          <a:p>
            <a:endParaRPr lang="it-IT"/>
          </a:p>
        </p:txBody>
      </p:sp>
      <p:sp>
        <p:nvSpPr>
          <p:cNvPr id="7" name="Segnaposto numero diapositiva 6"/>
          <p:cNvSpPr>
            <a:spLocks noGrp="1"/>
          </p:cNvSpPr>
          <p:nvPr>
            <p:ph type="sldNum" sz="quarter" idx="12"/>
          </p:nvPr>
        </p:nvSpPr>
        <p:spPr>
          <a:xfrm>
            <a:off x="6457951" y="4767265"/>
            <a:ext cx="2057400" cy="274637"/>
          </a:xfrm>
          <a:prstGeom prst="rect">
            <a:avLst/>
          </a:prstGeom>
        </p:spPr>
        <p:txBody>
          <a:bodyPr/>
          <a:lstStyle/>
          <a:p>
            <a:fld id="{195C1DC7-AFD0-4AF8-BBF3-3200E972FF54}" type="slidenum">
              <a:rPr lang="it-IT" smtClean="0"/>
              <a:t>‹N›</a:t>
            </a:fld>
            <a:endParaRPr lang="it-IT"/>
          </a:p>
        </p:txBody>
      </p:sp>
    </p:spTree>
    <p:extLst>
      <p:ext uri="{BB962C8B-B14F-4D97-AF65-F5344CB8AC3E}">
        <p14:creationId xmlns:p14="http://schemas.microsoft.com/office/powerpoint/2010/main" val="244026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9" y="274640"/>
            <a:ext cx="7886700" cy="993775"/>
          </a:xfrm>
        </p:spPr>
        <p:txBody>
          <a:bodyPr/>
          <a:lstStyle/>
          <a:p>
            <a:r>
              <a:rPr lang="it-IT"/>
              <a:t>Fare clic per modificare lo stile del titolo</a:t>
            </a:r>
          </a:p>
        </p:txBody>
      </p:sp>
      <p:sp>
        <p:nvSpPr>
          <p:cNvPr id="3" name="Segnaposto testo 2"/>
          <p:cNvSpPr>
            <a:spLocks noGrp="1"/>
          </p:cNvSpPr>
          <p:nvPr>
            <p:ph type="body" idx="1"/>
          </p:nvPr>
        </p:nvSpPr>
        <p:spPr>
          <a:xfrm>
            <a:off x="630240" y="1260475"/>
            <a:ext cx="3868737" cy="61912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40" y="1879600"/>
            <a:ext cx="3868737" cy="27622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1" y="1260475"/>
            <a:ext cx="3887788" cy="61912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1" y="1879600"/>
            <a:ext cx="3887788" cy="27622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628651" y="4767265"/>
            <a:ext cx="2057400" cy="274637"/>
          </a:xfrm>
          <a:prstGeom prst="rect">
            <a:avLst/>
          </a:prstGeom>
        </p:spPr>
        <p:txBody>
          <a:bodyPr/>
          <a:lstStyle/>
          <a:p>
            <a:fld id="{DDEEE9A0-E50F-4D13-8958-98D009C8C4EF}" type="datetimeFigureOut">
              <a:rPr lang="it-IT" smtClean="0"/>
              <a:t>04/12/2024</a:t>
            </a:fld>
            <a:endParaRPr lang="it-IT"/>
          </a:p>
        </p:txBody>
      </p:sp>
      <p:sp>
        <p:nvSpPr>
          <p:cNvPr id="8" name="Segnaposto piè di pagina 7"/>
          <p:cNvSpPr>
            <a:spLocks noGrp="1"/>
          </p:cNvSpPr>
          <p:nvPr>
            <p:ph type="ftr" sz="quarter" idx="11"/>
          </p:nvPr>
        </p:nvSpPr>
        <p:spPr>
          <a:xfrm>
            <a:off x="3028951" y="4767265"/>
            <a:ext cx="3086100" cy="274637"/>
          </a:xfrm>
          <a:prstGeom prst="rect">
            <a:avLst/>
          </a:prstGeom>
        </p:spPr>
        <p:txBody>
          <a:bodyPr/>
          <a:lstStyle/>
          <a:p>
            <a:endParaRPr lang="it-IT"/>
          </a:p>
        </p:txBody>
      </p:sp>
      <p:sp>
        <p:nvSpPr>
          <p:cNvPr id="9" name="Segnaposto numero diapositiva 8"/>
          <p:cNvSpPr>
            <a:spLocks noGrp="1"/>
          </p:cNvSpPr>
          <p:nvPr>
            <p:ph type="sldNum" sz="quarter" idx="12"/>
          </p:nvPr>
        </p:nvSpPr>
        <p:spPr>
          <a:xfrm>
            <a:off x="6457951" y="4767265"/>
            <a:ext cx="2057400" cy="274637"/>
          </a:xfrm>
          <a:prstGeom prst="rect">
            <a:avLst/>
          </a:prstGeom>
        </p:spPr>
        <p:txBody>
          <a:bodyPr/>
          <a:lstStyle/>
          <a:p>
            <a:fld id="{195C1DC7-AFD0-4AF8-BBF3-3200E972FF54}" type="slidenum">
              <a:rPr lang="it-IT" smtClean="0"/>
              <a:t>‹N›</a:t>
            </a:fld>
            <a:endParaRPr lang="it-IT"/>
          </a:p>
        </p:txBody>
      </p:sp>
    </p:spTree>
    <p:extLst>
      <p:ext uri="{BB962C8B-B14F-4D97-AF65-F5344CB8AC3E}">
        <p14:creationId xmlns:p14="http://schemas.microsoft.com/office/powerpoint/2010/main" val="418698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266701" y="71440"/>
            <a:ext cx="6610894" cy="993775"/>
          </a:xfrm>
        </p:spPr>
        <p:txBody>
          <a:bodyPr/>
          <a:lstStyle>
            <a:lvl1pPr>
              <a:defRPr/>
            </a:lvl1pPr>
          </a:lstStyle>
          <a:p>
            <a:r>
              <a:rPr lang="it-IT" dirty="0"/>
              <a:t>TITOLO</a:t>
            </a:r>
          </a:p>
        </p:txBody>
      </p:sp>
      <p:sp>
        <p:nvSpPr>
          <p:cNvPr id="5" name="Segnaposto contenuto 2">
            <a:extLst>
              <a:ext uri="{FF2B5EF4-FFF2-40B4-BE49-F238E27FC236}">
                <a16:creationId xmlns:a16="http://schemas.microsoft.com/office/drawing/2014/main" id="{8F09B262-EBDA-93F3-5E33-6E00F9E35067}"/>
              </a:ext>
            </a:extLst>
          </p:cNvPr>
          <p:cNvSpPr>
            <a:spLocks noGrp="1"/>
          </p:cNvSpPr>
          <p:nvPr>
            <p:ph idx="1" hasCustomPrompt="1"/>
          </p:nvPr>
        </p:nvSpPr>
        <p:spPr>
          <a:xfrm>
            <a:off x="7301049" y="148636"/>
            <a:ext cx="1640477" cy="661261"/>
          </a:xfrm>
        </p:spPr>
        <p:txBody>
          <a:bodyPr/>
          <a:lstStyle>
            <a:lvl1pPr>
              <a:defRPr sz="1800"/>
            </a:lvl1pPr>
          </a:lstStyle>
          <a:p>
            <a:pPr lvl="0"/>
            <a:r>
              <a:rPr lang="it-IT" dirty="0"/>
              <a:t>logo</a:t>
            </a:r>
          </a:p>
        </p:txBody>
      </p:sp>
      <p:sp>
        <p:nvSpPr>
          <p:cNvPr id="6" name="Segnaposto contenuto 2">
            <a:extLst>
              <a:ext uri="{FF2B5EF4-FFF2-40B4-BE49-F238E27FC236}">
                <a16:creationId xmlns:a16="http://schemas.microsoft.com/office/drawing/2014/main" id="{EEEC14AA-3AF6-D0A0-E2A8-824F4BD7C79F}"/>
              </a:ext>
            </a:extLst>
          </p:cNvPr>
          <p:cNvSpPr>
            <a:spLocks noGrp="1"/>
          </p:cNvSpPr>
          <p:nvPr>
            <p:ph idx="10"/>
          </p:nvPr>
        </p:nvSpPr>
        <p:spPr>
          <a:xfrm>
            <a:off x="266701" y="1206989"/>
            <a:ext cx="4629151" cy="29392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7" name="Immagine 6">
            <a:extLst>
              <a:ext uri="{FF2B5EF4-FFF2-40B4-BE49-F238E27FC236}">
                <a16:creationId xmlns:a16="http://schemas.microsoft.com/office/drawing/2014/main" id="{B59FA842-5D11-B68B-6823-B817DFBA2D01}"/>
              </a:ext>
            </a:extLst>
          </p:cNvPr>
          <p:cNvPicPr>
            <a:picLocks noChangeAspect="1"/>
          </p:cNvPicPr>
          <p:nvPr userDrawn="1"/>
        </p:nvPicPr>
        <p:blipFill>
          <a:blip r:embed="rId2"/>
          <a:stretch>
            <a:fillRect/>
          </a:stretch>
        </p:blipFill>
        <p:spPr>
          <a:xfrm>
            <a:off x="0" y="4531995"/>
            <a:ext cx="9144000" cy="611505"/>
          </a:xfrm>
          <a:prstGeom prst="rect">
            <a:avLst/>
          </a:prstGeom>
        </p:spPr>
      </p:pic>
    </p:spTree>
    <p:extLst>
      <p:ext uri="{BB962C8B-B14F-4D97-AF65-F5344CB8AC3E}">
        <p14:creationId xmlns:p14="http://schemas.microsoft.com/office/powerpoint/2010/main" val="2229487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457951" y="4767265"/>
            <a:ext cx="2057400" cy="274637"/>
          </a:xfrm>
          <a:prstGeom prst="rect">
            <a:avLst/>
          </a:prstGeom>
        </p:spPr>
        <p:txBody>
          <a:bodyPr/>
          <a:lstStyle/>
          <a:p>
            <a:fld id="{195C1DC7-AFD0-4AF8-BBF3-3200E972FF54}" type="slidenum">
              <a:rPr lang="it-IT" smtClean="0"/>
              <a:t>‹N›</a:t>
            </a:fld>
            <a:endParaRPr lang="it-IT"/>
          </a:p>
        </p:txBody>
      </p:sp>
    </p:spTree>
    <p:extLst>
      <p:ext uri="{BB962C8B-B14F-4D97-AF65-F5344CB8AC3E}">
        <p14:creationId xmlns:p14="http://schemas.microsoft.com/office/powerpoint/2010/main" val="342753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342900"/>
            <a:ext cx="2949575" cy="120015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9" y="829491"/>
            <a:ext cx="4629151" cy="3566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9" y="1543050"/>
            <a:ext cx="2949575" cy="28590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a:xfrm>
            <a:off x="628651" y="4767265"/>
            <a:ext cx="2057400" cy="274637"/>
          </a:xfrm>
          <a:prstGeom prst="rect">
            <a:avLst/>
          </a:prstGeom>
        </p:spPr>
        <p:txBody>
          <a:bodyPr/>
          <a:lstStyle/>
          <a:p>
            <a:fld id="{DDEEE9A0-E50F-4D13-8958-98D009C8C4EF}" type="datetimeFigureOut">
              <a:rPr lang="it-IT" smtClean="0"/>
              <a:t>04/12/2024</a:t>
            </a:fld>
            <a:endParaRPr lang="it-IT"/>
          </a:p>
        </p:txBody>
      </p:sp>
      <p:sp>
        <p:nvSpPr>
          <p:cNvPr id="6" name="Segnaposto piè di pagina 5"/>
          <p:cNvSpPr>
            <a:spLocks noGrp="1"/>
          </p:cNvSpPr>
          <p:nvPr>
            <p:ph type="ftr" sz="quarter" idx="11"/>
          </p:nvPr>
        </p:nvSpPr>
        <p:spPr>
          <a:xfrm>
            <a:off x="3028951" y="4767265"/>
            <a:ext cx="3086100" cy="274637"/>
          </a:xfrm>
          <a:prstGeom prst="rect">
            <a:avLst/>
          </a:prstGeom>
        </p:spPr>
        <p:txBody>
          <a:bodyPr/>
          <a:lstStyle/>
          <a:p>
            <a:endParaRPr lang="it-IT"/>
          </a:p>
        </p:txBody>
      </p:sp>
      <p:sp>
        <p:nvSpPr>
          <p:cNvPr id="7" name="Segnaposto numero diapositiva 6"/>
          <p:cNvSpPr>
            <a:spLocks noGrp="1"/>
          </p:cNvSpPr>
          <p:nvPr>
            <p:ph type="sldNum" sz="quarter" idx="12"/>
          </p:nvPr>
        </p:nvSpPr>
        <p:spPr>
          <a:xfrm>
            <a:off x="6457951" y="4767265"/>
            <a:ext cx="2057400" cy="274637"/>
          </a:xfrm>
          <a:prstGeom prst="rect">
            <a:avLst/>
          </a:prstGeom>
        </p:spPr>
        <p:txBody>
          <a:bodyPr/>
          <a:lstStyle/>
          <a:p>
            <a:fld id="{195C1DC7-AFD0-4AF8-BBF3-3200E972FF54}" type="slidenum">
              <a:rPr lang="it-IT" smtClean="0"/>
              <a:t>‹N›</a:t>
            </a:fld>
            <a:endParaRPr lang="it-IT"/>
          </a:p>
        </p:txBody>
      </p:sp>
    </p:spTree>
    <p:extLst>
      <p:ext uri="{BB962C8B-B14F-4D97-AF65-F5344CB8AC3E}">
        <p14:creationId xmlns:p14="http://schemas.microsoft.com/office/powerpoint/2010/main" val="208243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342900"/>
            <a:ext cx="2949575" cy="120015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9" y="741365"/>
            <a:ext cx="4629151" cy="36544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630239" y="1543050"/>
            <a:ext cx="2949575" cy="28590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a:xfrm>
            <a:off x="628651" y="4767265"/>
            <a:ext cx="2057400" cy="274637"/>
          </a:xfrm>
          <a:prstGeom prst="rect">
            <a:avLst/>
          </a:prstGeom>
        </p:spPr>
        <p:txBody>
          <a:bodyPr/>
          <a:lstStyle/>
          <a:p>
            <a:fld id="{DDEEE9A0-E50F-4D13-8958-98D009C8C4EF}" type="datetimeFigureOut">
              <a:rPr lang="it-IT" smtClean="0"/>
              <a:t>04/12/2024</a:t>
            </a:fld>
            <a:endParaRPr lang="it-IT"/>
          </a:p>
        </p:txBody>
      </p:sp>
      <p:sp>
        <p:nvSpPr>
          <p:cNvPr id="6" name="Segnaposto piè di pagina 5"/>
          <p:cNvSpPr>
            <a:spLocks noGrp="1"/>
          </p:cNvSpPr>
          <p:nvPr>
            <p:ph type="ftr" sz="quarter" idx="11"/>
          </p:nvPr>
        </p:nvSpPr>
        <p:spPr>
          <a:xfrm>
            <a:off x="3028951" y="4767265"/>
            <a:ext cx="3086100" cy="274637"/>
          </a:xfrm>
          <a:prstGeom prst="rect">
            <a:avLst/>
          </a:prstGeom>
        </p:spPr>
        <p:txBody>
          <a:bodyPr/>
          <a:lstStyle/>
          <a:p>
            <a:endParaRPr lang="it-IT"/>
          </a:p>
        </p:txBody>
      </p:sp>
      <p:sp>
        <p:nvSpPr>
          <p:cNvPr id="7" name="Segnaposto numero diapositiva 6"/>
          <p:cNvSpPr>
            <a:spLocks noGrp="1"/>
          </p:cNvSpPr>
          <p:nvPr>
            <p:ph type="sldNum" sz="quarter" idx="12"/>
          </p:nvPr>
        </p:nvSpPr>
        <p:spPr>
          <a:xfrm>
            <a:off x="6457951" y="4767265"/>
            <a:ext cx="2057400" cy="274637"/>
          </a:xfrm>
          <a:prstGeom prst="rect">
            <a:avLst/>
          </a:prstGeom>
        </p:spPr>
        <p:txBody>
          <a:bodyPr/>
          <a:lstStyle/>
          <a:p>
            <a:fld id="{195C1DC7-AFD0-4AF8-BBF3-3200E972FF54}" type="slidenum">
              <a:rPr lang="it-IT" smtClean="0"/>
              <a:t>‹N›</a:t>
            </a:fld>
            <a:endParaRPr lang="it-IT"/>
          </a:p>
        </p:txBody>
      </p:sp>
    </p:spTree>
    <p:extLst>
      <p:ext uri="{BB962C8B-B14F-4D97-AF65-F5344CB8AC3E}">
        <p14:creationId xmlns:p14="http://schemas.microsoft.com/office/powerpoint/2010/main" val="212161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66700" y="71440"/>
            <a:ext cx="8623299" cy="993775"/>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266700" y="1370013"/>
            <a:ext cx="8623300" cy="2897187"/>
          </a:xfrm>
          <a:prstGeom prst="rect">
            <a:avLst/>
          </a:prstGeom>
        </p:spPr>
        <p:txBody>
          <a:bodyPr vert="horz" lIns="91440" tIns="45720" rIns="91440" bIns="45720" rtlCol="0">
            <a:normAutofit/>
          </a:bodyPr>
          <a:lstStyle/>
          <a:p>
            <a:pPr lvl="0"/>
            <a:r>
              <a:rPr lang="it-IT" dirty="0"/>
              <a:t>Fare clic per modificare stili del testo dello schema</a:t>
            </a:r>
          </a:p>
        </p:txBody>
      </p:sp>
    </p:spTree>
    <p:extLst>
      <p:ext uri="{BB962C8B-B14F-4D97-AF65-F5344CB8AC3E}">
        <p14:creationId xmlns:p14="http://schemas.microsoft.com/office/powerpoint/2010/main" val="19244863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1" y="274640"/>
            <a:ext cx="7886700" cy="993775"/>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628651" y="1370013"/>
            <a:ext cx="7886700" cy="326231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628651" y="4767265"/>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873FFFF-DF34-4B45-BA45-09714A905E64}" type="datetimeFigureOut">
              <a:rPr lang="it-IT" smtClean="0"/>
              <a:t>04/12/2024</a:t>
            </a:fld>
            <a:endParaRPr lang="it-IT" dirty="0"/>
          </a:p>
        </p:txBody>
      </p:sp>
      <p:sp>
        <p:nvSpPr>
          <p:cNvPr id="5" name="Segnaposto piè di pagina 4"/>
          <p:cNvSpPr>
            <a:spLocks noGrp="1"/>
          </p:cNvSpPr>
          <p:nvPr>
            <p:ph type="ftr" sz="quarter" idx="3"/>
          </p:nvPr>
        </p:nvSpPr>
        <p:spPr>
          <a:xfrm>
            <a:off x="3028951" y="4767265"/>
            <a:ext cx="3086100" cy="274637"/>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it-IT"/>
          </a:p>
        </p:txBody>
      </p:sp>
      <p:sp>
        <p:nvSpPr>
          <p:cNvPr id="6" name="Segnaposto numero diapositiva 5"/>
          <p:cNvSpPr>
            <a:spLocks noGrp="1"/>
          </p:cNvSpPr>
          <p:nvPr>
            <p:ph type="sldNum" sz="quarter" idx="4"/>
          </p:nvPr>
        </p:nvSpPr>
        <p:spPr>
          <a:xfrm>
            <a:off x="6457951" y="4767265"/>
            <a:ext cx="2057400" cy="274637"/>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55437DAB-526F-4DB3-B7B1-148147C41D7D}" type="slidenum">
              <a:rPr lang="it-IT" smtClean="0"/>
              <a:pPr/>
              <a:t>‹N›</a:t>
            </a:fld>
            <a:endParaRPr lang="it-IT"/>
          </a:p>
        </p:txBody>
      </p:sp>
    </p:spTree>
    <p:extLst>
      <p:ext uri="{BB962C8B-B14F-4D97-AF65-F5344CB8AC3E}">
        <p14:creationId xmlns:p14="http://schemas.microsoft.com/office/powerpoint/2010/main" val="37087021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0388" y="2870683"/>
            <a:ext cx="657378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000" b="1" dirty="0">
                <a:solidFill>
                  <a:srgbClr val="76777B"/>
                </a:solidFill>
                <a:latin typeface="Century Gothic" panose="020B0502020202020204" pitchFamily="34" charset="0"/>
                <a:ea typeface="Times New Roman" panose="02020603050405020304" pitchFamily="18" charset="0"/>
                <a:cs typeface="Helvetica" panose="020B0604020202020204" pitchFamily="34" charset="0"/>
              </a:rPr>
              <a:t>SICUREZZA STRADALE IN ITALIA</a:t>
            </a:r>
          </a:p>
        </p:txBody>
      </p:sp>
      <p:sp>
        <p:nvSpPr>
          <p:cNvPr id="14" name="CasellaDiTesto 13"/>
          <p:cNvSpPr txBox="1"/>
          <p:nvPr/>
        </p:nvSpPr>
        <p:spPr>
          <a:xfrm>
            <a:off x="34928" y="2624329"/>
            <a:ext cx="1212659"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600"/>
              </a:spcAft>
            </a:pPr>
            <a:r>
              <a:rPr lang="it-IT" sz="1400" b="1" dirty="0">
                <a:solidFill>
                  <a:srgbClr val="DE422F"/>
                </a:solidFill>
                <a:latin typeface="Century Gothic" panose="020B0502020202020204" pitchFamily="34" charset="0"/>
                <a:ea typeface="Times New Roman" panose="02020603050405020304" pitchFamily="18" charset="0"/>
                <a:cs typeface="Helvetica" panose="020B0604020202020204" pitchFamily="34" charset="0"/>
              </a:rPr>
              <a:t>Seminario:</a:t>
            </a:r>
          </a:p>
        </p:txBody>
      </p:sp>
      <p:sp>
        <p:nvSpPr>
          <p:cNvPr id="15" name="CasellaDiTesto 14"/>
          <p:cNvSpPr txBox="1"/>
          <p:nvPr/>
        </p:nvSpPr>
        <p:spPr>
          <a:xfrm>
            <a:off x="21263" y="3127989"/>
            <a:ext cx="4387170" cy="754053"/>
          </a:xfrm>
          <a:prstGeom prst="rect">
            <a:avLst/>
          </a:prstGeom>
          <a:gradFill>
            <a:gsLst>
              <a:gs pos="51000">
                <a:srgbClr val="FBFDFE">
                  <a:lumMod val="84000"/>
                  <a:lumOff val="16000"/>
                  <a:alpha val="4000"/>
                </a:srgbClr>
              </a:gs>
              <a:gs pos="4000">
                <a:schemeClr val="bg1"/>
              </a:gs>
            </a:gsLst>
            <a:lin ang="16200000" scaled="1"/>
          </a:gra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it-IT"/>
            </a:defPPr>
            <a:lvl1pPr algn="r">
              <a:spcAft>
                <a:spcPts val="600"/>
              </a:spcAft>
              <a:defRPr sz="1200">
                <a:solidFill>
                  <a:srgbClr val="1E497D"/>
                </a:solidFill>
                <a:latin typeface="Century Gothic" panose="020B0502020202020204" pitchFamily="34" charset="0"/>
                <a:ea typeface="Times New Roman" panose="02020603050405020304" pitchFamily="18" charset="0"/>
                <a:cs typeface="Helvetica" panose="020B0604020202020204" pitchFamily="34" charset="0"/>
              </a:defRPr>
            </a:lvl1pPr>
          </a:lstStyle>
          <a:p>
            <a:pPr algn="l"/>
            <a:r>
              <a:rPr lang="it-IT" sz="1400" b="1" dirty="0">
                <a:solidFill>
                  <a:srgbClr val="DE422F"/>
                </a:solidFill>
              </a:rPr>
              <a:t>Intervento</a:t>
            </a:r>
            <a:r>
              <a:rPr lang="en-GB" sz="1400" b="1" dirty="0">
                <a:solidFill>
                  <a:srgbClr val="DE422F"/>
                </a:solidFill>
              </a:rPr>
              <a:t> di: </a:t>
            </a:r>
          </a:p>
          <a:p>
            <a:pPr algn="l">
              <a:spcAft>
                <a:spcPts val="0"/>
              </a:spcAft>
            </a:pPr>
            <a:r>
              <a:rPr lang="it-IT" b="1" dirty="0">
                <a:solidFill>
                  <a:srgbClr val="76777B"/>
                </a:solidFill>
              </a:rPr>
              <a:t>VINCENZO CONTE</a:t>
            </a:r>
          </a:p>
          <a:p>
            <a:pPr algn="l">
              <a:spcAft>
                <a:spcPts val="0"/>
              </a:spcAft>
            </a:pPr>
            <a:r>
              <a:rPr lang="it-IT" b="1" dirty="0">
                <a:solidFill>
                  <a:srgbClr val="76777B"/>
                </a:solidFill>
              </a:rPr>
              <a:t>DIRETTORE DI AUTO AZIENDALI MAGAZINE</a:t>
            </a:r>
            <a:endParaRPr lang="it-IT" dirty="0">
              <a:solidFill>
                <a:srgbClr val="DE422F"/>
              </a:solidFill>
            </a:endParaRPr>
          </a:p>
        </p:txBody>
      </p:sp>
      <p:pic>
        <p:nvPicPr>
          <p:cNvPr id="7" name="Immagine 6" descr="Immagine che contiene testo, Carattere, Elementi grafici, grafica&#10;&#10;Descrizione generata automaticamente">
            <a:extLst>
              <a:ext uri="{FF2B5EF4-FFF2-40B4-BE49-F238E27FC236}">
                <a16:creationId xmlns:a16="http://schemas.microsoft.com/office/drawing/2014/main" id="{F7D090A5-CDCA-811B-3258-E936FF392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36" y="4145645"/>
            <a:ext cx="1515669" cy="735763"/>
          </a:xfrm>
          <a:prstGeom prst="rect">
            <a:avLst/>
          </a:prstGeom>
        </p:spPr>
      </p:pic>
      <p:sp>
        <p:nvSpPr>
          <p:cNvPr id="21" name="CasellaDiTesto 20">
            <a:extLst>
              <a:ext uri="{FF2B5EF4-FFF2-40B4-BE49-F238E27FC236}">
                <a16:creationId xmlns:a16="http://schemas.microsoft.com/office/drawing/2014/main" id="{A5BA7946-CA7D-8997-EE95-711C8307ABBC}"/>
              </a:ext>
            </a:extLst>
          </p:cNvPr>
          <p:cNvSpPr txBox="1"/>
          <p:nvPr/>
        </p:nvSpPr>
        <p:spPr>
          <a:xfrm>
            <a:off x="7368206" y="1426730"/>
            <a:ext cx="1217256" cy="369332"/>
          </a:xfrm>
          <a:prstGeom prst="rect">
            <a:avLst/>
          </a:prstGeom>
          <a:noFill/>
        </p:spPr>
        <p:txBody>
          <a:bodyPr wrap="none" rtlCol="0">
            <a:spAutoFit/>
          </a:bodyPr>
          <a:lstStyle/>
          <a:p>
            <a:r>
              <a:rPr lang="it-IT" dirty="0">
                <a:solidFill>
                  <a:schemeClr val="bg1"/>
                </a:solidFill>
              </a:rPr>
              <a:t>Un evento:</a:t>
            </a:r>
          </a:p>
        </p:txBody>
      </p:sp>
      <p:sp>
        <p:nvSpPr>
          <p:cNvPr id="8" name="CasellaDiTesto 7">
            <a:extLst>
              <a:ext uri="{FF2B5EF4-FFF2-40B4-BE49-F238E27FC236}">
                <a16:creationId xmlns:a16="http://schemas.microsoft.com/office/drawing/2014/main" id="{F4D2C4FB-C81D-85D1-D802-AFAA216C5738}"/>
              </a:ext>
            </a:extLst>
          </p:cNvPr>
          <p:cNvSpPr txBox="1"/>
          <p:nvPr/>
        </p:nvSpPr>
        <p:spPr>
          <a:xfrm>
            <a:off x="6023248" y="2635228"/>
            <a:ext cx="1392497" cy="276999"/>
          </a:xfrm>
          <a:prstGeom prst="rect">
            <a:avLst/>
          </a:prstGeom>
          <a:noFill/>
        </p:spPr>
        <p:txBody>
          <a:bodyPr wrap="none" rtlCol="0">
            <a:spAutoFit/>
          </a:bodyPr>
          <a:lstStyle/>
          <a:p>
            <a:r>
              <a:rPr lang="it-IT" sz="1200" dirty="0"/>
              <a:t>Con il Patrocinio di:</a:t>
            </a:r>
          </a:p>
        </p:txBody>
      </p:sp>
      <p:pic>
        <p:nvPicPr>
          <p:cNvPr id="27" name="Immagine 26">
            <a:extLst>
              <a:ext uri="{FF2B5EF4-FFF2-40B4-BE49-F238E27FC236}">
                <a16:creationId xmlns:a16="http://schemas.microsoft.com/office/drawing/2014/main" id="{CCCE0C2B-0D1D-4359-F668-007883C4D1AB}"/>
              </a:ext>
            </a:extLst>
          </p:cNvPr>
          <p:cNvPicPr>
            <a:picLocks noChangeAspect="1"/>
          </p:cNvPicPr>
          <p:nvPr/>
        </p:nvPicPr>
        <p:blipFill>
          <a:blip r:embed="rId4"/>
          <a:stretch>
            <a:fillRect/>
          </a:stretch>
        </p:blipFill>
        <p:spPr>
          <a:xfrm>
            <a:off x="5235127" y="3104801"/>
            <a:ext cx="1049168" cy="582198"/>
          </a:xfrm>
          <a:prstGeom prst="rect">
            <a:avLst/>
          </a:prstGeom>
        </p:spPr>
      </p:pic>
      <p:pic>
        <p:nvPicPr>
          <p:cNvPr id="19" name="Immagine 18">
            <a:extLst>
              <a:ext uri="{FF2B5EF4-FFF2-40B4-BE49-F238E27FC236}">
                <a16:creationId xmlns:a16="http://schemas.microsoft.com/office/drawing/2014/main" id="{DEE43868-69C4-6583-6705-410C6A9A8F3C}"/>
              </a:ext>
            </a:extLst>
          </p:cNvPr>
          <p:cNvPicPr>
            <a:picLocks noChangeAspect="1"/>
          </p:cNvPicPr>
          <p:nvPr/>
        </p:nvPicPr>
        <p:blipFill>
          <a:blip r:embed="rId5"/>
          <a:stretch>
            <a:fillRect/>
          </a:stretch>
        </p:blipFill>
        <p:spPr>
          <a:xfrm>
            <a:off x="3886882" y="3262777"/>
            <a:ext cx="1116748" cy="310486"/>
          </a:xfrm>
          <a:prstGeom prst="rect">
            <a:avLst/>
          </a:prstGeom>
        </p:spPr>
      </p:pic>
      <p:sp>
        <p:nvSpPr>
          <p:cNvPr id="30" name="CasellaDiTesto 29">
            <a:extLst>
              <a:ext uri="{FF2B5EF4-FFF2-40B4-BE49-F238E27FC236}">
                <a16:creationId xmlns:a16="http://schemas.microsoft.com/office/drawing/2014/main" id="{C5B2773F-9A7A-ED99-A38D-6036A1573760}"/>
              </a:ext>
            </a:extLst>
          </p:cNvPr>
          <p:cNvSpPr txBox="1"/>
          <p:nvPr/>
        </p:nvSpPr>
        <p:spPr>
          <a:xfrm>
            <a:off x="62204" y="3845872"/>
            <a:ext cx="1223603" cy="261610"/>
          </a:xfrm>
          <a:prstGeom prst="rect">
            <a:avLst/>
          </a:prstGeom>
          <a:noFill/>
        </p:spPr>
        <p:txBody>
          <a:bodyPr wrap="square" rtlCol="0">
            <a:spAutoFit/>
          </a:bodyPr>
          <a:lstStyle/>
          <a:p>
            <a:pPr algn="ctr"/>
            <a:r>
              <a:rPr lang="it-IT" sz="1100" dirty="0"/>
              <a:t>Partner Platinum:</a:t>
            </a:r>
          </a:p>
        </p:txBody>
      </p:sp>
      <p:cxnSp>
        <p:nvCxnSpPr>
          <p:cNvPr id="32" name="Connettore diritto 31">
            <a:extLst>
              <a:ext uri="{FF2B5EF4-FFF2-40B4-BE49-F238E27FC236}">
                <a16:creationId xmlns:a16="http://schemas.microsoft.com/office/drawing/2014/main" id="{FCA73CB4-CC6F-442C-7B5A-8897D6425992}"/>
              </a:ext>
            </a:extLst>
          </p:cNvPr>
          <p:cNvCxnSpPr>
            <a:cxnSpLocks/>
          </p:cNvCxnSpPr>
          <p:nvPr/>
        </p:nvCxnSpPr>
        <p:spPr>
          <a:xfrm>
            <a:off x="104678" y="3849922"/>
            <a:ext cx="41243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7D37E29C-108F-CA7C-DB8F-821EA3B78DC8}"/>
              </a:ext>
            </a:extLst>
          </p:cNvPr>
          <p:cNvSpPr txBox="1"/>
          <p:nvPr/>
        </p:nvSpPr>
        <p:spPr>
          <a:xfrm>
            <a:off x="3850659" y="3871061"/>
            <a:ext cx="663966" cy="261610"/>
          </a:xfrm>
          <a:prstGeom prst="rect">
            <a:avLst/>
          </a:prstGeom>
          <a:noFill/>
        </p:spPr>
        <p:txBody>
          <a:bodyPr wrap="square" rtlCol="0">
            <a:spAutoFit/>
          </a:bodyPr>
          <a:lstStyle/>
          <a:p>
            <a:r>
              <a:rPr lang="it-IT" sz="1100" dirty="0"/>
              <a:t>Partner:</a:t>
            </a:r>
          </a:p>
        </p:txBody>
      </p:sp>
      <p:cxnSp>
        <p:nvCxnSpPr>
          <p:cNvPr id="45" name="Connettore diritto 44">
            <a:extLst>
              <a:ext uri="{FF2B5EF4-FFF2-40B4-BE49-F238E27FC236}">
                <a16:creationId xmlns:a16="http://schemas.microsoft.com/office/drawing/2014/main" id="{65F52535-F575-23C0-F1B2-D6E440806834}"/>
              </a:ext>
            </a:extLst>
          </p:cNvPr>
          <p:cNvCxnSpPr>
            <a:cxnSpLocks/>
          </p:cNvCxnSpPr>
          <p:nvPr/>
        </p:nvCxnSpPr>
        <p:spPr>
          <a:xfrm flipV="1">
            <a:off x="3780588" y="2757046"/>
            <a:ext cx="0" cy="107624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nettore diritto 48">
            <a:extLst>
              <a:ext uri="{FF2B5EF4-FFF2-40B4-BE49-F238E27FC236}">
                <a16:creationId xmlns:a16="http://schemas.microsoft.com/office/drawing/2014/main" id="{EAD9F79B-62F3-0025-3C57-A4223B08C0E5}"/>
              </a:ext>
            </a:extLst>
          </p:cNvPr>
          <p:cNvCxnSpPr>
            <a:cxnSpLocks/>
          </p:cNvCxnSpPr>
          <p:nvPr/>
        </p:nvCxnSpPr>
        <p:spPr>
          <a:xfrm>
            <a:off x="4229031" y="3848707"/>
            <a:ext cx="48771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B46D188C-EF9C-0EE5-22B1-51DED4AD138A}"/>
              </a:ext>
            </a:extLst>
          </p:cNvPr>
          <p:cNvCxnSpPr>
            <a:cxnSpLocks/>
          </p:cNvCxnSpPr>
          <p:nvPr/>
        </p:nvCxnSpPr>
        <p:spPr>
          <a:xfrm flipV="1">
            <a:off x="3774410" y="3948225"/>
            <a:ext cx="0" cy="11341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244C61EB-8900-7BCB-9F3D-07EB034BD6F9}"/>
              </a:ext>
            </a:extLst>
          </p:cNvPr>
          <p:cNvPicPr>
            <a:picLocks noChangeAspect="1"/>
          </p:cNvPicPr>
          <p:nvPr/>
        </p:nvPicPr>
        <p:blipFill>
          <a:blip r:embed="rId6"/>
          <a:stretch>
            <a:fillRect/>
          </a:stretch>
        </p:blipFill>
        <p:spPr>
          <a:xfrm>
            <a:off x="1851658" y="4268368"/>
            <a:ext cx="1719443" cy="589380"/>
          </a:xfrm>
          <a:prstGeom prst="rect">
            <a:avLst/>
          </a:prstGeom>
        </p:spPr>
      </p:pic>
      <p:pic>
        <p:nvPicPr>
          <p:cNvPr id="11" name="Immagine 10" descr="Immagine che contiene testo, logo, grafica, Elementi grafici">
            <a:extLst>
              <a:ext uri="{FF2B5EF4-FFF2-40B4-BE49-F238E27FC236}">
                <a16:creationId xmlns:a16="http://schemas.microsoft.com/office/drawing/2014/main" id="{E9810232-F434-2D6D-B7AF-48D752FAB541}"/>
              </a:ext>
            </a:extLst>
          </p:cNvPr>
          <p:cNvPicPr>
            <a:picLocks noChangeAspect="1"/>
          </p:cNvPicPr>
          <p:nvPr/>
        </p:nvPicPr>
        <p:blipFill>
          <a:blip r:embed="rId7"/>
          <a:stretch>
            <a:fillRect/>
          </a:stretch>
        </p:blipFill>
        <p:spPr>
          <a:xfrm>
            <a:off x="0" y="-98028"/>
            <a:ext cx="9144000" cy="3006090"/>
          </a:xfrm>
          <a:prstGeom prst="rect">
            <a:avLst/>
          </a:prstGeom>
        </p:spPr>
      </p:pic>
      <p:sp>
        <p:nvSpPr>
          <p:cNvPr id="5" name="CasellaDiTesto 4">
            <a:extLst>
              <a:ext uri="{FF2B5EF4-FFF2-40B4-BE49-F238E27FC236}">
                <a16:creationId xmlns:a16="http://schemas.microsoft.com/office/drawing/2014/main" id="{562795A1-54DB-514D-9B1E-FAB1C684BBC7}"/>
              </a:ext>
            </a:extLst>
          </p:cNvPr>
          <p:cNvSpPr txBox="1"/>
          <p:nvPr/>
        </p:nvSpPr>
        <p:spPr>
          <a:xfrm>
            <a:off x="7655" y="2493036"/>
            <a:ext cx="2207193" cy="369332"/>
          </a:xfrm>
          <a:prstGeom prst="rect">
            <a:avLst/>
          </a:prstGeom>
          <a:noFill/>
        </p:spPr>
        <p:txBody>
          <a:bodyPr wrap="square" rtlCol="0">
            <a:spAutoFit/>
          </a:bodyPr>
          <a:lstStyle/>
          <a:p>
            <a:r>
              <a:rPr lang="it-IT" dirty="0">
                <a:solidFill>
                  <a:schemeClr val="bg1"/>
                </a:solidFill>
                <a:latin typeface="Avenir Roman" panose="02000503020000020003" pitchFamily="2" charset="0"/>
              </a:rPr>
              <a:t>4 DICEMBRE 2024</a:t>
            </a:r>
          </a:p>
        </p:txBody>
      </p:sp>
      <p:pic>
        <p:nvPicPr>
          <p:cNvPr id="22" name="Immagine 21" descr="Immagine che contiene Carattere, Elementi grafici, grafica, logo">
            <a:extLst>
              <a:ext uri="{FF2B5EF4-FFF2-40B4-BE49-F238E27FC236}">
                <a16:creationId xmlns:a16="http://schemas.microsoft.com/office/drawing/2014/main" id="{666E4287-CF56-302E-89B3-60852FE0BB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2583" y="3207280"/>
            <a:ext cx="1333655" cy="365986"/>
          </a:xfrm>
          <a:prstGeom prst="rect">
            <a:avLst/>
          </a:prstGeom>
        </p:spPr>
      </p:pic>
      <p:sp>
        <p:nvSpPr>
          <p:cNvPr id="17" name="CasellaDiTesto 16">
            <a:extLst>
              <a:ext uri="{FF2B5EF4-FFF2-40B4-BE49-F238E27FC236}">
                <a16:creationId xmlns:a16="http://schemas.microsoft.com/office/drawing/2014/main" id="{B6075053-CC0E-92C8-316A-913F865C75DB}"/>
              </a:ext>
            </a:extLst>
          </p:cNvPr>
          <p:cNvSpPr txBox="1"/>
          <p:nvPr/>
        </p:nvSpPr>
        <p:spPr>
          <a:xfrm>
            <a:off x="3793242" y="2895716"/>
            <a:ext cx="1570167" cy="261610"/>
          </a:xfrm>
          <a:prstGeom prst="rect">
            <a:avLst/>
          </a:prstGeom>
          <a:noFill/>
        </p:spPr>
        <p:txBody>
          <a:bodyPr wrap="square" rtlCol="0">
            <a:spAutoFit/>
          </a:bodyPr>
          <a:lstStyle/>
          <a:p>
            <a:r>
              <a:rPr lang="it-IT" sz="1100" dirty="0"/>
              <a:t>Con il Patrocinio di:</a:t>
            </a:r>
          </a:p>
        </p:txBody>
      </p:sp>
      <p:pic>
        <p:nvPicPr>
          <p:cNvPr id="13" name="Immagine 12">
            <a:extLst>
              <a:ext uri="{FF2B5EF4-FFF2-40B4-BE49-F238E27FC236}">
                <a16:creationId xmlns:a16="http://schemas.microsoft.com/office/drawing/2014/main" id="{6D3A4BC5-38A2-6DB0-1F39-416D33DF2FD7}"/>
              </a:ext>
            </a:extLst>
          </p:cNvPr>
          <p:cNvPicPr>
            <a:picLocks noChangeAspect="1"/>
          </p:cNvPicPr>
          <p:nvPr/>
        </p:nvPicPr>
        <p:blipFill>
          <a:blip r:embed="rId9"/>
          <a:stretch>
            <a:fillRect/>
          </a:stretch>
        </p:blipFill>
        <p:spPr>
          <a:xfrm>
            <a:off x="7997668" y="3247317"/>
            <a:ext cx="883997" cy="341406"/>
          </a:xfrm>
          <a:prstGeom prst="rect">
            <a:avLst/>
          </a:prstGeom>
        </p:spPr>
      </p:pic>
      <p:pic>
        <p:nvPicPr>
          <p:cNvPr id="20" name="Immagine 19">
            <a:extLst>
              <a:ext uri="{FF2B5EF4-FFF2-40B4-BE49-F238E27FC236}">
                <a16:creationId xmlns:a16="http://schemas.microsoft.com/office/drawing/2014/main" id="{3BD6D13A-0ADF-FF47-1973-A6442400EEC9}"/>
              </a:ext>
            </a:extLst>
          </p:cNvPr>
          <p:cNvPicPr>
            <a:picLocks noChangeAspect="1"/>
          </p:cNvPicPr>
          <p:nvPr/>
        </p:nvPicPr>
        <p:blipFill>
          <a:blip r:embed="rId10"/>
          <a:stretch>
            <a:fillRect/>
          </a:stretch>
        </p:blipFill>
        <p:spPr>
          <a:xfrm>
            <a:off x="4120178" y="4088801"/>
            <a:ext cx="4724809" cy="1054699"/>
          </a:xfrm>
          <a:prstGeom prst="rect">
            <a:avLst/>
          </a:prstGeom>
        </p:spPr>
      </p:pic>
    </p:spTree>
    <p:extLst>
      <p:ext uri="{BB962C8B-B14F-4D97-AF65-F5344CB8AC3E}">
        <p14:creationId xmlns:p14="http://schemas.microsoft.com/office/powerpoint/2010/main" val="76024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0B572-DA05-DFFA-0163-95C3A65AB974}"/>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98943FA9-9283-AE5B-183B-663E7C40691C}"/>
              </a:ext>
            </a:extLst>
          </p:cNvPr>
          <p:cNvSpPr>
            <a:spLocks noGrp="1"/>
          </p:cNvSpPr>
          <p:nvPr>
            <p:ph type="title"/>
          </p:nvPr>
        </p:nvSpPr>
        <p:spPr/>
        <p:txBody>
          <a:bodyPr/>
          <a:lstStyle/>
          <a:p>
            <a:r>
              <a:rPr lang="it-IT" dirty="0"/>
              <a:t> </a:t>
            </a:r>
          </a:p>
        </p:txBody>
      </p:sp>
      <p:pic>
        <p:nvPicPr>
          <p:cNvPr id="3" name="Segnaposto contenuto 2">
            <a:extLst>
              <a:ext uri="{FF2B5EF4-FFF2-40B4-BE49-F238E27FC236}">
                <a16:creationId xmlns:a16="http://schemas.microsoft.com/office/drawing/2014/main" id="{C5667359-2B15-CE62-1FC1-39F32408228B}"/>
              </a:ext>
            </a:extLst>
          </p:cNvPr>
          <p:cNvPicPr>
            <a:picLocks noGrp="1" noChangeAspect="1"/>
          </p:cNvPicPr>
          <p:nvPr>
            <p:ph idx="10"/>
          </p:nvPr>
        </p:nvPicPr>
        <p:blipFill>
          <a:blip r:embed="rId2"/>
          <a:stretch>
            <a:fillRect/>
          </a:stretch>
        </p:blipFill>
        <p:spPr>
          <a:xfrm>
            <a:off x="2390012" y="1046110"/>
            <a:ext cx="3984172" cy="3393743"/>
          </a:xfrm>
          <a:prstGeom prst="rect">
            <a:avLst/>
          </a:prstGeom>
        </p:spPr>
      </p:pic>
      <p:sp>
        <p:nvSpPr>
          <p:cNvPr id="2" name="Titolo 1">
            <a:extLst>
              <a:ext uri="{FF2B5EF4-FFF2-40B4-BE49-F238E27FC236}">
                <a16:creationId xmlns:a16="http://schemas.microsoft.com/office/drawing/2014/main" id="{F6511161-F474-7302-38D5-374C5F43DE80}"/>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4" name="Segnaposto contenuto 4">
            <a:extLst>
              <a:ext uri="{FF2B5EF4-FFF2-40B4-BE49-F238E27FC236}">
                <a16:creationId xmlns:a16="http://schemas.microsoft.com/office/drawing/2014/main" id="{FCEA69C4-4D37-042B-CE57-55F1E3933E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03598" y="466986"/>
            <a:ext cx="1639887" cy="388939"/>
          </a:xfrm>
        </p:spPr>
      </p:pic>
    </p:spTree>
    <p:extLst>
      <p:ext uri="{BB962C8B-B14F-4D97-AF65-F5344CB8AC3E}">
        <p14:creationId xmlns:p14="http://schemas.microsoft.com/office/powerpoint/2010/main" val="66140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4A881-CF51-71E1-97DF-9E5493A84221}"/>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F2E8769-5C37-6E58-94CE-C4BA0CF2340A}"/>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B94467FE-7311-1CCB-5973-435E9C3480D6}"/>
              </a:ext>
            </a:extLst>
          </p:cNvPr>
          <p:cNvSpPr>
            <a:spLocks noGrp="1"/>
          </p:cNvSpPr>
          <p:nvPr>
            <p:ph idx="10"/>
          </p:nvPr>
        </p:nvSpPr>
        <p:spPr>
          <a:xfrm>
            <a:off x="486472" y="1434346"/>
            <a:ext cx="8171056" cy="2939281"/>
          </a:xfrm>
        </p:spPr>
        <p:txBody>
          <a:bodyPr>
            <a:normAutofit fontScale="25000" lnSpcReduction="20000"/>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lnSpc>
                <a:spcPct val="110000"/>
              </a:lnSpc>
            </a:pPr>
            <a:r>
              <a:rPr lang="it-IT" sz="7200" dirty="0"/>
              <a:t>Gli </a:t>
            </a:r>
            <a:r>
              <a:rPr lang="it-IT" sz="7200" b="1" dirty="0"/>
              <a:t>autovelox</a:t>
            </a:r>
            <a:r>
              <a:rPr lang="it-IT" sz="7200" dirty="0"/>
              <a:t> saranno in grado di accertare contemporaneamente </a:t>
            </a:r>
            <a:r>
              <a:rPr lang="it-IT" sz="7200" b="1" dirty="0"/>
              <a:t>più violazioni </a:t>
            </a:r>
            <a:r>
              <a:rPr lang="it-IT" sz="7200" dirty="0"/>
              <a:t>come il superamento dei limiti e della revisione mancata. Sono vietati sotto i 50 all'ora in città, nelle strade urbane, dette zone 30, e nelle strade extraurbane sotto i 90 all'ora.</a:t>
            </a:r>
          </a:p>
          <a:p>
            <a:pPr lvl="0">
              <a:lnSpc>
                <a:spcPct val="110000"/>
              </a:lnSpc>
            </a:pPr>
            <a:r>
              <a:rPr lang="it-IT" sz="7200" b="1" dirty="0"/>
              <a:t>Neopatentati</a:t>
            </a:r>
            <a:r>
              <a:rPr lang="it-IT" sz="7200" dirty="0"/>
              <a:t>: verrà innalzato a </a:t>
            </a:r>
            <a:r>
              <a:rPr lang="it-IT" sz="7200" b="1" dirty="0"/>
              <a:t>3 anni</a:t>
            </a:r>
            <a:r>
              <a:rPr lang="it-IT" sz="7200" dirty="0"/>
              <a:t>, invece che un anno, il limite temporale in cui un neopatentato non potrà guidare le auto più potenti. La potenza specifica è passata dagli attuali 55 kW/t ai 75 kW/t. I neopatentati quindi non potranno guidare autoveicoli (in generale) con una potenza superiore a 75 kW/t e auto con potenza massima di 105 kW (142 CV), anziché 70 kW.</a:t>
            </a:r>
          </a:p>
          <a:p>
            <a:pPr lvl="0"/>
            <a:endParaRPr lang="it-IT" dirty="0"/>
          </a:p>
          <a:p>
            <a:pPr lvl="0"/>
            <a:endParaRPr lang="it-IT" dirty="0"/>
          </a:p>
        </p:txBody>
      </p:sp>
      <p:sp>
        <p:nvSpPr>
          <p:cNvPr id="2" name="Titolo 1">
            <a:extLst>
              <a:ext uri="{FF2B5EF4-FFF2-40B4-BE49-F238E27FC236}">
                <a16:creationId xmlns:a16="http://schemas.microsoft.com/office/drawing/2014/main" id="{80B61423-D4ED-DE1B-2528-B5FC74C675B8}"/>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7FD1FBC4-1AE6-CD7E-C9DF-9C31295A2B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4" name="Titolo 1">
            <a:extLst>
              <a:ext uri="{FF2B5EF4-FFF2-40B4-BE49-F238E27FC236}">
                <a16:creationId xmlns:a16="http://schemas.microsoft.com/office/drawing/2014/main" id="{862BEEBC-F865-705C-AFC5-AB7B59C1776A}"/>
              </a:ext>
            </a:extLst>
          </p:cNvPr>
          <p:cNvSpPr txBox="1">
            <a:spLocks/>
          </p:cNvSpPr>
          <p:nvPr/>
        </p:nvSpPr>
        <p:spPr>
          <a:xfrm>
            <a:off x="691641" y="836117"/>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Nuovo Codice della Strada</a:t>
            </a:r>
          </a:p>
        </p:txBody>
      </p:sp>
    </p:spTree>
    <p:extLst>
      <p:ext uri="{BB962C8B-B14F-4D97-AF65-F5344CB8AC3E}">
        <p14:creationId xmlns:p14="http://schemas.microsoft.com/office/powerpoint/2010/main" val="408226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6F77F-E00E-FBBA-681B-37A9CC6F02D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DB9D5561-5743-A870-6196-A7FF6DBBB14B}"/>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FC688400-D4DD-C7CA-FDC2-B0DCC2D4DFED}"/>
              </a:ext>
            </a:extLst>
          </p:cNvPr>
          <p:cNvSpPr>
            <a:spLocks noGrp="1"/>
          </p:cNvSpPr>
          <p:nvPr>
            <p:ph idx="10"/>
          </p:nvPr>
        </p:nvSpPr>
        <p:spPr>
          <a:xfrm>
            <a:off x="266701" y="1578696"/>
            <a:ext cx="8676577" cy="2939281"/>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sz="1800" dirty="0"/>
              <a:t>Chi lascerà per strada </a:t>
            </a:r>
            <a:r>
              <a:rPr lang="it-IT" sz="1800" b="1" dirty="0"/>
              <a:t>qualsiasi animale </a:t>
            </a:r>
            <a:r>
              <a:rPr lang="it-IT" sz="1800" dirty="0"/>
              <a:t>rischierà fino a 7 anni di carcere nel caso in cui esso dovesse provocare un incidente stradale con morti, feriti o lesioni personali.</a:t>
            </a:r>
          </a:p>
          <a:p>
            <a:pPr lvl="0"/>
            <a:r>
              <a:rPr lang="it-IT" sz="1800" b="1" dirty="0"/>
              <a:t>Abbandono animali</a:t>
            </a:r>
            <a:r>
              <a:rPr lang="it-IT" sz="1800" dirty="0"/>
              <a:t>: il nuovo codice prevede un aumento della pena di un terzo nel caso in cui l’animale venga abbandonato “su strada o nelle relative pertinenze” ed è prevista la sospensione della patente da sei mesi a un anno “ove si accerti che il fatto che si costituisce reato sia stato commesso mediante l’uso dei veicoli"</a:t>
            </a:r>
          </a:p>
          <a:p>
            <a:pPr lvl="0"/>
            <a:endParaRPr lang="it-IT" sz="1600" dirty="0"/>
          </a:p>
        </p:txBody>
      </p:sp>
      <p:sp>
        <p:nvSpPr>
          <p:cNvPr id="2" name="Titolo 1">
            <a:extLst>
              <a:ext uri="{FF2B5EF4-FFF2-40B4-BE49-F238E27FC236}">
                <a16:creationId xmlns:a16="http://schemas.microsoft.com/office/drawing/2014/main" id="{5FB7A459-2D84-3F8E-40C7-8DC15535515D}"/>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33F67186-07C2-6BC6-3258-4CAAD803F95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4" name="Titolo 1">
            <a:extLst>
              <a:ext uri="{FF2B5EF4-FFF2-40B4-BE49-F238E27FC236}">
                <a16:creationId xmlns:a16="http://schemas.microsoft.com/office/drawing/2014/main" id="{5F58EA53-FD47-AC76-4B54-67AD4DD015C6}"/>
              </a:ext>
            </a:extLst>
          </p:cNvPr>
          <p:cNvSpPr txBox="1">
            <a:spLocks/>
          </p:cNvSpPr>
          <p:nvPr/>
        </p:nvSpPr>
        <p:spPr>
          <a:xfrm>
            <a:off x="749920" y="916394"/>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Nuovo Codice della Strada</a:t>
            </a:r>
          </a:p>
        </p:txBody>
      </p:sp>
    </p:spTree>
    <p:extLst>
      <p:ext uri="{BB962C8B-B14F-4D97-AF65-F5344CB8AC3E}">
        <p14:creationId xmlns:p14="http://schemas.microsoft.com/office/powerpoint/2010/main" val="47457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1336F-454D-05DE-C5B5-BC49984AD747}"/>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09ADB60A-3CAA-539D-56CC-E79A380793FC}"/>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3ED2191D-A66C-E6A0-A2E9-2986BCDDDE4B}"/>
              </a:ext>
            </a:extLst>
          </p:cNvPr>
          <p:cNvSpPr>
            <a:spLocks noGrp="1"/>
          </p:cNvSpPr>
          <p:nvPr>
            <p:ph idx="10"/>
          </p:nvPr>
        </p:nvSpPr>
        <p:spPr>
          <a:xfrm>
            <a:off x="303141" y="1249484"/>
            <a:ext cx="8537717" cy="2939281"/>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a:lnSpc>
                <a:spcPct val="110000"/>
              </a:lnSpc>
            </a:pPr>
            <a:r>
              <a:rPr lang="it-IT" sz="1800" b="1" dirty="0"/>
              <a:t>ZTL nelle zone Unesco</a:t>
            </a:r>
            <a:r>
              <a:rPr lang="it-IT" sz="1800" dirty="0"/>
              <a:t>. Verrà introdotta la Ztl aree Unesco, con l'obiettivo di tutelare le zone di particolare rilevanza culturale per renderle sempre più fruibili ai turisti.</a:t>
            </a:r>
          </a:p>
          <a:p>
            <a:pPr lvl="0">
              <a:lnSpc>
                <a:spcPct val="110000"/>
              </a:lnSpc>
            </a:pPr>
            <a:r>
              <a:rPr lang="it-IT" sz="1800" b="1" dirty="0"/>
              <a:t>Biciclette</a:t>
            </a:r>
            <a:r>
              <a:rPr lang="it-IT" sz="1800" dirty="0"/>
              <a:t>: La riforma del codice della strada prevede più garanzie per tutelare i ciclisti. Soprattutto nel caso di sorpassi, l'obbligo è quello di mantenere una distanza di almeno </a:t>
            </a:r>
            <a:r>
              <a:rPr lang="it-IT" sz="1800" b="1" dirty="0"/>
              <a:t>un metro e mezzo </a:t>
            </a:r>
            <a:r>
              <a:rPr lang="it-IT" sz="1800" dirty="0"/>
              <a:t>da una bicicletta.</a:t>
            </a:r>
          </a:p>
          <a:p>
            <a:pPr marL="0" lvl="0" indent="0">
              <a:buNone/>
            </a:pPr>
            <a:r>
              <a:rPr lang="it-IT" sz="1800" dirty="0"/>
              <a:t>Le modifiche al codice della strada </a:t>
            </a:r>
            <a:r>
              <a:rPr lang="it-IT" sz="1800" b="1" dirty="0"/>
              <a:t>non si applicano al passato </a:t>
            </a:r>
            <a:r>
              <a:rPr lang="it-IT" sz="1800" dirty="0"/>
              <a:t>e non avranno quindi valore retroattivo. Le nuove sanzioni si riferiranno solo ai fatti accertati e contestati </a:t>
            </a:r>
            <a:r>
              <a:rPr lang="it-IT" sz="1800" b="1" dirty="0"/>
              <a:t>dopo la pubblicazione della riforma </a:t>
            </a:r>
            <a:r>
              <a:rPr lang="it-IT" sz="1800" dirty="0"/>
              <a:t>sulla Gazzetta Ufficiale e la cosiddetta </a:t>
            </a:r>
            <a:r>
              <a:rPr lang="it-IT" sz="1800" dirty="0" err="1"/>
              <a:t>vacatio</a:t>
            </a:r>
            <a:r>
              <a:rPr lang="it-IT" sz="1800" dirty="0"/>
              <a:t> legis di 15 giorni dalla pubblicazione.</a:t>
            </a:r>
          </a:p>
        </p:txBody>
      </p:sp>
      <p:sp>
        <p:nvSpPr>
          <p:cNvPr id="2" name="Titolo 1">
            <a:extLst>
              <a:ext uri="{FF2B5EF4-FFF2-40B4-BE49-F238E27FC236}">
                <a16:creationId xmlns:a16="http://schemas.microsoft.com/office/drawing/2014/main" id="{7B56AEA0-AEEA-0B35-5CAC-CE4FFE216E09}"/>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58041DB3-4D85-3B5B-5AE8-2032CA61D3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4" name="Titolo 1">
            <a:extLst>
              <a:ext uri="{FF2B5EF4-FFF2-40B4-BE49-F238E27FC236}">
                <a16:creationId xmlns:a16="http://schemas.microsoft.com/office/drawing/2014/main" id="{D78A1B10-FB90-C12C-4D2D-C37D197FC5DE}"/>
              </a:ext>
            </a:extLst>
          </p:cNvPr>
          <p:cNvSpPr txBox="1">
            <a:spLocks/>
          </p:cNvSpPr>
          <p:nvPr/>
        </p:nvSpPr>
        <p:spPr>
          <a:xfrm>
            <a:off x="749920" y="831557"/>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Nuovo Codice della Strada</a:t>
            </a:r>
          </a:p>
        </p:txBody>
      </p:sp>
    </p:spTree>
    <p:extLst>
      <p:ext uri="{BB962C8B-B14F-4D97-AF65-F5344CB8AC3E}">
        <p14:creationId xmlns:p14="http://schemas.microsoft.com/office/powerpoint/2010/main" val="61479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4DEF1-16DF-5298-E9C5-053A3066661C}"/>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124C79BB-3387-E771-F15A-10166E56468E}"/>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6F80114F-3F5A-9F22-024B-ECC49EB1D468}"/>
              </a:ext>
            </a:extLst>
          </p:cNvPr>
          <p:cNvSpPr>
            <a:spLocks noGrp="1"/>
          </p:cNvSpPr>
          <p:nvPr>
            <p:ph idx="10"/>
          </p:nvPr>
        </p:nvSpPr>
        <p:spPr>
          <a:xfrm>
            <a:off x="342901" y="1280208"/>
            <a:ext cx="8458198" cy="2939281"/>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z="2400" b="1" dirty="0"/>
              <a:t>A35 Brebemi </a:t>
            </a:r>
            <a:r>
              <a:rPr lang="it-IT" sz="2400" dirty="0"/>
              <a:t>ha attivato la formazione con la realtà virtuale dei </a:t>
            </a:r>
            <a:r>
              <a:rPr lang="it-IT" sz="2400" b="1" dirty="0"/>
              <a:t>responsabili della viabilità e del personale </a:t>
            </a:r>
            <a:r>
              <a:rPr lang="it-IT" sz="2400" dirty="0"/>
              <a:t>dedicato per migliorare gli interventi legati alla sicurezza stradale. </a:t>
            </a:r>
          </a:p>
          <a:p>
            <a:pPr lvl="0"/>
            <a:r>
              <a:rPr lang="it-IT" sz="2400" dirty="0"/>
              <a:t>Questa nuova metodologia, introdotta a partire dal 2023, ha coinvolto già circa </a:t>
            </a:r>
            <a:r>
              <a:rPr lang="it-IT" sz="2400" b="1" dirty="0"/>
              <a:t>150 lavoratori</a:t>
            </a:r>
            <a:r>
              <a:rPr lang="it-IT" sz="2400" dirty="0"/>
              <a:t>, con l’obiettivo di rendere i corsi di formazione </a:t>
            </a:r>
            <a:r>
              <a:rPr lang="it-IT" sz="2400" b="1" dirty="0"/>
              <a:t>più efficienti, il più vicino possibile alla realtà, coinvolgenti e meno noiosi</a:t>
            </a:r>
            <a:r>
              <a:rPr lang="it-IT" sz="2400" dirty="0"/>
              <a:t>.</a:t>
            </a:r>
          </a:p>
        </p:txBody>
      </p:sp>
      <p:sp>
        <p:nvSpPr>
          <p:cNvPr id="2" name="Titolo 1">
            <a:extLst>
              <a:ext uri="{FF2B5EF4-FFF2-40B4-BE49-F238E27FC236}">
                <a16:creationId xmlns:a16="http://schemas.microsoft.com/office/drawing/2014/main" id="{39F56379-6E5E-D1B9-CD0C-D59C576C42A7}"/>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7EE40071-F3AF-A698-EEBF-ED83347A2BB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4" name="Titolo 1">
            <a:extLst>
              <a:ext uri="{FF2B5EF4-FFF2-40B4-BE49-F238E27FC236}">
                <a16:creationId xmlns:a16="http://schemas.microsoft.com/office/drawing/2014/main" id="{4123FB23-5613-D242-B2E3-2EC99815E0DB}"/>
              </a:ext>
            </a:extLst>
          </p:cNvPr>
          <p:cNvSpPr txBox="1">
            <a:spLocks/>
          </p:cNvSpPr>
          <p:nvPr/>
        </p:nvSpPr>
        <p:spPr>
          <a:xfrm>
            <a:off x="749920" y="831557"/>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Sperimentazione della realtà virtuale</a:t>
            </a:r>
          </a:p>
        </p:txBody>
      </p:sp>
    </p:spTree>
    <p:extLst>
      <p:ext uri="{BB962C8B-B14F-4D97-AF65-F5344CB8AC3E}">
        <p14:creationId xmlns:p14="http://schemas.microsoft.com/office/powerpoint/2010/main" val="36351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6D65F-FB04-23A4-B1AE-F51CF3D63E2F}"/>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1D80E2A3-A55E-E142-FFB4-8DBD7BC3E408}"/>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1176E346-C61F-4F9B-3FED-5D2E4041C29A}"/>
              </a:ext>
            </a:extLst>
          </p:cNvPr>
          <p:cNvSpPr>
            <a:spLocks noGrp="1"/>
          </p:cNvSpPr>
          <p:nvPr>
            <p:ph idx="10"/>
          </p:nvPr>
        </p:nvSpPr>
        <p:spPr>
          <a:xfrm>
            <a:off x="266701" y="1360142"/>
            <a:ext cx="8387442" cy="2939281"/>
          </a:xfrm>
        </p:spPr>
        <p:txBody>
          <a:bodyPr>
            <a:normAutofit fontScale="55000" lnSpcReduction="20000"/>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lnSpc>
                <a:spcPct val="110000"/>
              </a:lnSpc>
            </a:pPr>
            <a:r>
              <a:rPr lang="it-IT" dirty="0"/>
              <a:t>La formazione combina </a:t>
            </a:r>
            <a:r>
              <a:rPr lang="it-IT" b="1" dirty="0"/>
              <a:t>lezioni in aula </a:t>
            </a:r>
            <a:r>
              <a:rPr lang="it-IT" dirty="0"/>
              <a:t>con </a:t>
            </a:r>
            <a:r>
              <a:rPr lang="it-IT" b="1" dirty="0"/>
              <a:t>simulazioni in realtà immersiva</a:t>
            </a:r>
            <a:r>
              <a:rPr lang="it-IT" dirty="0"/>
              <a:t>, utilizzando anche </a:t>
            </a:r>
            <a:r>
              <a:rPr lang="it-IT" b="1" dirty="0"/>
              <a:t>occhiali di realtà virtuale Meta</a:t>
            </a:r>
            <a:r>
              <a:rPr lang="it-IT" dirty="0"/>
              <a:t>, </a:t>
            </a:r>
            <a:r>
              <a:rPr lang="it-IT" b="1" dirty="0"/>
              <a:t>un visore e due joystick</a:t>
            </a:r>
            <a:r>
              <a:rPr lang="it-IT" dirty="0"/>
              <a:t>, trasportando i partecipanti in una simulazione realistica. L’utilizzo della VR permette di replicare le attività più delicate e quelli di “routine”, come la posa e il ritiro della segnaletica, in un </a:t>
            </a:r>
            <a:r>
              <a:rPr lang="it-IT" b="1" dirty="0"/>
              <a:t>ambiente sicuro e controllato</a:t>
            </a:r>
            <a:r>
              <a:rPr lang="it-IT" dirty="0"/>
              <a:t>.</a:t>
            </a:r>
          </a:p>
          <a:p>
            <a:pPr lvl="0">
              <a:lnSpc>
                <a:spcPct val="110000"/>
              </a:lnSpc>
            </a:pPr>
            <a:r>
              <a:rPr lang="it-IT" dirty="0"/>
              <a:t>A breve verrà inoltre introdotta una </a:t>
            </a:r>
            <a:r>
              <a:rPr lang="it-IT" b="1" dirty="0"/>
              <a:t>riproduzione virtuale completa dell’autostrada A35 Brebemi</a:t>
            </a:r>
            <a:r>
              <a:rPr lang="it-IT" dirty="0"/>
              <a:t>. Questa innovazione consentirà al personale di simulare interventi e operazioni direttamente in un ambiente che riproduce fedelmente la rete autostradale, migliorando ulteriormente la gestione delle operazioni e la sicurezza.</a:t>
            </a:r>
          </a:p>
        </p:txBody>
      </p:sp>
      <p:sp>
        <p:nvSpPr>
          <p:cNvPr id="2" name="Titolo 1">
            <a:extLst>
              <a:ext uri="{FF2B5EF4-FFF2-40B4-BE49-F238E27FC236}">
                <a16:creationId xmlns:a16="http://schemas.microsoft.com/office/drawing/2014/main" id="{44077D7A-D809-0061-2B37-65E9DC130041}"/>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8F995D39-245D-C616-285C-D42E2B15233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4" name="Titolo 1">
            <a:extLst>
              <a:ext uri="{FF2B5EF4-FFF2-40B4-BE49-F238E27FC236}">
                <a16:creationId xmlns:a16="http://schemas.microsoft.com/office/drawing/2014/main" id="{04E3773D-94F0-BD4B-2803-80A63A3B36D6}"/>
              </a:ext>
            </a:extLst>
          </p:cNvPr>
          <p:cNvSpPr txBox="1">
            <a:spLocks/>
          </p:cNvSpPr>
          <p:nvPr/>
        </p:nvSpPr>
        <p:spPr>
          <a:xfrm>
            <a:off x="749920" y="831557"/>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Sperimentazione della realtà virtuale</a:t>
            </a:r>
          </a:p>
        </p:txBody>
      </p:sp>
    </p:spTree>
    <p:extLst>
      <p:ext uri="{BB962C8B-B14F-4D97-AF65-F5344CB8AC3E}">
        <p14:creationId xmlns:p14="http://schemas.microsoft.com/office/powerpoint/2010/main" val="108243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05F3D-E866-2D59-B7AA-CEA118E2242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1DACEB93-C774-5831-342F-78147F98A15B}"/>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A85EAF42-D8CB-EB32-E8F9-34E9EDB648E8}"/>
              </a:ext>
            </a:extLst>
          </p:cNvPr>
          <p:cNvSpPr>
            <a:spLocks noGrp="1"/>
          </p:cNvSpPr>
          <p:nvPr>
            <p:ph idx="10"/>
          </p:nvPr>
        </p:nvSpPr>
        <p:spPr>
          <a:xfrm>
            <a:off x="266701" y="1379316"/>
            <a:ext cx="8476784" cy="2939281"/>
          </a:xfrm>
        </p:spPr>
        <p:txBody>
          <a:bodyPr>
            <a:normAutofit fontScale="70000" lnSpcReduction="20000"/>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lnSpc>
                <a:spcPct val="110000"/>
              </a:lnSpc>
            </a:pPr>
            <a:r>
              <a:rPr lang="it-IT" dirty="0"/>
              <a:t>Il </a:t>
            </a:r>
            <a:r>
              <a:rPr lang="it-IT" b="1" dirty="0"/>
              <a:t>Piano Nazionale della Sicurezza Stradale 2030 </a:t>
            </a:r>
            <a:r>
              <a:rPr lang="it-IT" dirty="0"/>
              <a:t>ha l’obiettivo di riduzione del </a:t>
            </a:r>
            <a:r>
              <a:rPr lang="it-IT" b="1" dirty="0"/>
              <a:t>50 per cento </a:t>
            </a:r>
            <a:r>
              <a:rPr lang="it-IT" dirty="0"/>
              <a:t>del numero di decessi sulle strade all’anno 2030 e un nuovo obiettivo: il </a:t>
            </a:r>
            <a:r>
              <a:rPr lang="it-IT" b="1" dirty="0"/>
              <a:t>dimezzamento dei feriti </a:t>
            </a:r>
            <a:r>
              <a:rPr lang="it-IT" dirty="0"/>
              <a:t>gravi adottando l’approccio «Safe System». </a:t>
            </a:r>
          </a:p>
          <a:p>
            <a:pPr lvl="0">
              <a:lnSpc>
                <a:spcPct val="110000"/>
              </a:lnSpc>
            </a:pPr>
            <a:r>
              <a:rPr lang="it-IT" dirty="0"/>
              <a:t>Inoltre mira ad una </a:t>
            </a:r>
            <a:r>
              <a:rPr lang="it-IT" b="1" dirty="0"/>
              <a:t>riqualificazione generale della sicurezza </a:t>
            </a:r>
            <a:r>
              <a:rPr lang="it-IT" dirty="0"/>
              <a:t>nelle strade con interventi sulle infrastrutture per le quali si stimano interventi per 14 miliardi da realizzare anche tramite il PNRR.</a:t>
            </a:r>
          </a:p>
        </p:txBody>
      </p:sp>
      <p:sp>
        <p:nvSpPr>
          <p:cNvPr id="2" name="Titolo 1">
            <a:extLst>
              <a:ext uri="{FF2B5EF4-FFF2-40B4-BE49-F238E27FC236}">
                <a16:creationId xmlns:a16="http://schemas.microsoft.com/office/drawing/2014/main" id="{0513205D-3E5E-CB8A-CE99-27F853BCA0D6}"/>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FA289CEC-B296-6905-158B-E8F80BBDD0D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4" name="Titolo 1">
            <a:extLst>
              <a:ext uri="{FF2B5EF4-FFF2-40B4-BE49-F238E27FC236}">
                <a16:creationId xmlns:a16="http://schemas.microsoft.com/office/drawing/2014/main" id="{3F12C98D-140C-A156-14F9-8697C7E0DCF6}"/>
              </a:ext>
            </a:extLst>
          </p:cNvPr>
          <p:cNvSpPr txBox="1">
            <a:spLocks/>
          </p:cNvSpPr>
          <p:nvPr/>
        </p:nvSpPr>
        <p:spPr>
          <a:xfrm>
            <a:off x="749920" y="831557"/>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Piano Nazionale della Sicurezza Stradale 2030</a:t>
            </a:r>
          </a:p>
        </p:txBody>
      </p:sp>
    </p:spTree>
    <p:extLst>
      <p:ext uri="{BB962C8B-B14F-4D97-AF65-F5344CB8AC3E}">
        <p14:creationId xmlns:p14="http://schemas.microsoft.com/office/powerpoint/2010/main" val="3529182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BA28B-A243-2A38-A7EB-347B8B230DF0}"/>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74E12FC1-38B4-431D-4B1D-9916300DEDDB}"/>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C6EBE9C8-7AB8-D0BE-2DA5-6422E6B51822}"/>
              </a:ext>
            </a:extLst>
          </p:cNvPr>
          <p:cNvSpPr>
            <a:spLocks noGrp="1"/>
          </p:cNvSpPr>
          <p:nvPr>
            <p:ph idx="10"/>
          </p:nvPr>
        </p:nvSpPr>
        <p:spPr>
          <a:xfrm>
            <a:off x="285287" y="1370015"/>
            <a:ext cx="8458198" cy="3024681"/>
          </a:xfrm>
        </p:spPr>
        <p:txBody>
          <a:bodyPr>
            <a:normAutofit fontScale="85000" lnSpcReduction="10000"/>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lvl="0" indent="0">
              <a:lnSpc>
                <a:spcPct val="100000"/>
              </a:lnSpc>
              <a:buNone/>
            </a:pPr>
            <a:r>
              <a:rPr lang="it-IT" dirty="0"/>
              <a:t>Il PNSS 2030 è composto di </a:t>
            </a:r>
            <a:r>
              <a:rPr lang="it-IT" b="1" dirty="0"/>
              <a:t>cinque pilastri</a:t>
            </a:r>
            <a:r>
              <a:rPr lang="it-IT" dirty="0"/>
              <a:t>:</a:t>
            </a:r>
          </a:p>
          <a:p>
            <a:pPr lvl="0">
              <a:lnSpc>
                <a:spcPct val="100000"/>
              </a:lnSpc>
            </a:pPr>
            <a:r>
              <a:rPr lang="it-IT" dirty="0"/>
              <a:t>1. Gestione della </a:t>
            </a:r>
            <a:r>
              <a:rPr lang="it-IT" b="1" dirty="0"/>
              <a:t>sicurezza stradale</a:t>
            </a:r>
            <a:r>
              <a:rPr lang="it-IT" dirty="0"/>
              <a:t>;</a:t>
            </a:r>
          </a:p>
          <a:p>
            <a:pPr lvl="0">
              <a:lnSpc>
                <a:spcPct val="100000"/>
              </a:lnSpc>
            </a:pPr>
            <a:r>
              <a:rPr lang="it-IT" dirty="0"/>
              <a:t>2. Maggiore sicurezza di </a:t>
            </a:r>
            <a:r>
              <a:rPr lang="it-IT" b="1" dirty="0"/>
              <a:t>strade e mobilità</a:t>
            </a:r>
            <a:r>
              <a:rPr lang="it-IT" dirty="0"/>
              <a:t>;</a:t>
            </a:r>
          </a:p>
          <a:p>
            <a:pPr lvl="0">
              <a:lnSpc>
                <a:spcPct val="100000"/>
              </a:lnSpc>
            </a:pPr>
            <a:r>
              <a:rPr lang="it-IT" dirty="0"/>
              <a:t>3. Maggiore sicurezza dei </a:t>
            </a:r>
            <a:r>
              <a:rPr lang="it-IT" b="1" dirty="0"/>
              <a:t>veicoli</a:t>
            </a:r>
            <a:r>
              <a:rPr lang="it-IT" dirty="0"/>
              <a:t>;</a:t>
            </a:r>
          </a:p>
          <a:p>
            <a:pPr lvl="0">
              <a:lnSpc>
                <a:spcPct val="100000"/>
              </a:lnSpc>
            </a:pPr>
            <a:r>
              <a:rPr lang="it-IT" dirty="0"/>
              <a:t>4. Maggiore sicurezza degli </a:t>
            </a:r>
            <a:r>
              <a:rPr lang="it-IT" b="1" dirty="0"/>
              <a:t>utenti della strada</a:t>
            </a:r>
            <a:r>
              <a:rPr lang="it-IT" dirty="0"/>
              <a:t>;</a:t>
            </a:r>
          </a:p>
          <a:p>
            <a:pPr lvl="0">
              <a:lnSpc>
                <a:spcPct val="100000"/>
              </a:lnSpc>
            </a:pPr>
            <a:r>
              <a:rPr lang="it-IT" dirty="0"/>
              <a:t>5. Gestione della fase </a:t>
            </a:r>
            <a:r>
              <a:rPr lang="it-IT" b="1" dirty="0"/>
              <a:t>post-incidente</a:t>
            </a:r>
            <a:r>
              <a:rPr lang="it-IT" dirty="0"/>
              <a:t>;</a:t>
            </a:r>
          </a:p>
        </p:txBody>
      </p:sp>
      <p:sp>
        <p:nvSpPr>
          <p:cNvPr id="2" name="Titolo 1">
            <a:extLst>
              <a:ext uri="{FF2B5EF4-FFF2-40B4-BE49-F238E27FC236}">
                <a16:creationId xmlns:a16="http://schemas.microsoft.com/office/drawing/2014/main" id="{1B554F01-AAC7-2C73-0DD0-D79D7C0F7F50}"/>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FE136804-A415-25FE-868C-BA099A8654F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5" name="Titolo 1">
            <a:extLst>
              <a:ext uri="{FF2B5EF4-FFF2-40B4-BE49-F238E27FC236}">
                <a16:creationId xmlns:a16="http://schemas.microsoft.com/office/drawing/2014/main" id="{22A0626E-A29D-2CEA-5E61-ED62CEC43E45}"/>
              </a:ext>
            </a:extLst>
          </p:cNvPr>
          <p:cNvSpPr txBox="1">
            <a:spLocks/>
          </p:cNvSpPr>
          <p:nvPr/>
        </p:nvSpPr>
        <p:spPr>
          <a:xfrm>
            <a:off x="749920" y="831557"/>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Piano Nazionale della Sicurezza Stradale 2030</a:t>
            </a:r>
          </a:p>
        </p:txBody>
      </p:sp>
    </p:spTree>
    <p:extLst>
      <p:ext uri="{BB962C8B-B14F-4D97-AF65-F5344CB8AC3E}">
        <p14:creationId xmlns:p14="http://schemas.microsoft.com/office/powerpoint/2010/main" val="66517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78A7A-F388-F708-62A2-3829429582AE}"/>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0030C3F1-C8C3-63BE-7C0C-F0753B8CBA58}"/>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E465F5AE-9F73-B7F7-EA2A-669968D74212}"/>
              </a:ext>
            </a:extLst>
          </p:cNvPr>
          <p:cNvSpPr>
            <a:spLocks noGrp="1"/>
          </p:cNvSpPr>
          <p:nvPr>
            <p:ph idx="10"/>
          </p:nvPr>
        </p:nvSpPr>
        <p:spPr>
          <a:xfrm>
            <a:off x="419101" y="1372662"/>
            <a:ext cx="8458198" cy="2939281"/>
          </a:xfrm>
        </p:spPr>
        <p:txBody>
          <a:bodyPr>
            <a:normAutofit fontScale="25000" lnSpcReduction="20000"/>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lnSpc>
                <a:spcPct val="110000"/>
              </a:lnSpc>
            </a:pPr>
            <a:r>
              <a:rPr lang="it-IT" sz="6400" b="1" dirty="0"/>
              <a:t>Cos’è il Piano nazionale della sicurezza stradale?</a:t>
            </a:r>
          </a:p>
          <a:p>
            <a:pPr marL="0" lvl="0" indent="0">
              <a:lnSpc>
                <a:spcPct val="110000"/>
              </a:lnSpc>
              <a:buNone/>
            </a:pPr>
            <a:r>
              <a:rPr lang="it-IT" sz="6400" dirty="0"/>
              <a:t>Il Piano consiste in un sistema articolato di indirizzi, di misure per la promozione e l’incentivazione di piani e strumenti per migliorare i livelli di sicurezza da parte degli enti proprietari e gestori, di interventi infrastrutturali, di misure di prevenzione e controllo, di dispositivi normativi e organizzativi, finalizzati al miglioramento della sicurezza secondo gli obiettivi comunitari.</a:t>
            </a:r>
          </a:p>
          <a:p>
            <a:pPr lvl="0">
              <a:lnSpc>
                <a:spcPct val="110000"/>
              </a:lnSpc>
            </a:pPr>
            <a:r>
              <a:rPr lang="it-IT" sz="6400" b="1" dirty="0"/>
              <a:t>Chi definisce il Piano Sicurezza stradale?</a:t>
            </a:r>
          </a:p>
          <a:p>
            <a:pPr marL="0" lvl="0" indent="0">
              <a:lnSpc>
                <a:spcPct val="110000"/>
              </a:lnSpc>
              <a:buNone/>
            </a:pPr>
            <a:r>
              <a:rPr lang="it-IT" sz="6400" dirty="0"/>
              <a:t>La definizione del piano spetta al Ministro dei lavori pubblici con proprio decreto, di concerto con i Ministri dell’interno, dei trasporti e della navigazione, della pubblica istruzione e della sanità, insieme alle linee guida per l’attuazione da sottoporre al parere delle competenti Commissioni parlamentari, anche ai fini della determinazione dei costi e della loro ripartizione.</a:t>
            </a:r>
          </a:p>
          <a:p>
            <a:pPr lvl="0"/>
            <a:endParaRPr lang="it-IT" sz="4900" dirty="0"/>
          </a:p>
          <a:p>
            <a:pPr lvl="0"/>
            <a:endParaRPr lang="it-IT" dirty="0"/>
          </a:p>
        </p:txBody>
      </p:sp>
      <p:sp>
        <p:nvSpPr>
          <p:cNvPr id="2" name="Titolo 1">
            <a:extLst>
              <a:ext uri="{FF2B5EF4-FFF2-40B4-BE49-F238E27FC236}">
                <a16:creationId xmlns:a16="http://schemas.microsoft.com/office/drawing/2014/main" id="{8FF97E63-51CD-BE92-0A42-83B2F1933D3E}"/>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80DC431E-C815-385A-EC98-88797801E7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5" name="Titolo 1">
            <a:extLst>
              <a:ext uri="{FF2B5EF4-FFF2-40B4-BE49-F238E27FC236}">
                <a16:creationId xmlns:a16="http://schemas.microsoft.com/office/drawing/2014/main" id="{E7F05542-E5A7-97E7-236D-0DAFF5F3132D}"/>
              </a:ext>
            </a:extLst>
          </p:cNvPr>
          <p:cNvSpPr txBox="1">
            <a:spLocks/>
          </p:cNvSpPr>
          <p:nvPr/>
        </p:nvSpPr>
        <p:spPr>
          <a:xfrm>
            <a:off x="749920" y="831557"/>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Piano Nazionale della Sicurezza Stradale 2030</a:t>
            </a:r>
          </a:p>
        </p:txBody>
      </p:sp>
    </p:spTree>
    <p:extLst>
      <p:ext uri="{BB962C8B-B14F-4D97-AF65-F5344CB8AC3E}">
        <p14:creationId xmlns:p14="http://schemas.microsoft.com/office/powerpoint/2010/main" val="223295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816A5-8639-6646-1AE4-4A7BE0FBB6EE}"/>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37367A58-4A22-1C15-F471-DB506FD8612F}"/>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7FB77D7C-AC14-A086-7A95-88BC4A2293E6}"/>
              </a:ext>
            </a:extLst>
          </p:cNvPr>
          <p:cNvSpPr>
            <a:spLocks noGrp="1"/>
          </p:cNvSpPr>
          <p:nvPr>
            <p:ph idx="10"/>
          </p:nvPr>
        </p:nvSpPr>
        <p:spPr>
          <a:xfrm>
            <a:off x="285287" y="1370015"/>
            <a:ext cx="8458198" cy="2939281"/>
          </a:xfrm>
        </p:spPr>
        <p:txBody>
          <a:bodyPr>
            <a:normAutofit fontScale="47500" lnSpcReduction="20000"/>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lnSpc>
                <a:spcPct val="110000"/>
              </a:lnSpc>
            </a:pPr>
            <a:r>
              <a:rPr lang="it-IT" sz="3400" b="1" dirty="0"/>
              <a:t>Chi è responsabile e attua il PNSS?</a:t>
            </a:r>
          </a:p>
          <a:p>
            <a:pPr marL="0" lvl="0" indent="0">
              <a:lnSpc>
                <a:spcPct val="110000"/>
              </a:lnSpc>
              <a:buNone/>
            </a:pPr>
            <a:r>
              <a:rPr lang="it-IT" sz="3400" dirty="0"/>
              <a:t>Il Ministero delle infrastrutture e della mobilità sostenibili – Dipartimento per la mobilità sostenibile – Direzione generale per la sicurezza stradale e l’autotrasporto è responsabile per il Piano mentre sono attuatori il MIMS, il Ministero dell’interno, il Ministero dell’istruzione e il Ministero della salute, nonché le Regioni, le Province e i Comuni.</a:t>
            </a:r>
          </a:p>
          <a:p>
            <a:pPr lvl="0">
              <a:lnSpc>
                <a:spcPct val="110000"/>
              </a:lnSpc>
            </a:pPr>
            <a:r>
              <a:rPr lang="it-IT" sz="3400" b="1" dirty="0"/>
              <a:t>Come viene attuato il Piano per la sicurezza delle strade?</a:t>
            </a:r>
          </a:p>
          <a:p>
            <a:pPr marL="0" lvl="0" indent="0">
              <a:lnSpc>
                <a:spcPct val="110000"/>
              </a:lnSpc>
              <a:buNone/>
            </a:pPr>
            <a:r>
              <a:rPr lang="it-IT" sz="3400" dirty="0"/>
              <a:t>Il Piano viene attuato attraverso programmi annuali predisposti dal Ministro dei lavori pubblici, approvati dal CIPE. Il Piano viene aggiornato ogni tre anni o quando fattori particolari ne motivino la revisione».</a:t>
            </a:r>
          </a:p>
          <a:p>
            <a:pPr lvl="0"/>
            <a:endParaRPr lang="it-IT" dirty="0"/>
          </a:p>
          <a:p>
            <a:pPr lvl="0"/>
            <a:endParaRPr lang="it-IT" dirty="0"/>
          </a:p>
          <a:p>
            <a:pPr lvl="0"/>
            <a:endParaRPr lang="it-IT" dirty="0"/>
          </a:p>
        </p:txBody>
      </p:sp>
      <p:sp>
        <p:nvSpPr>
          <p:cNvPr id="2" name="Titolo 1">
            <a:extLst>
              <a:ext uri="{FF2B5EF4-FFF2-40B4-BE49-F238E27FC236}">
                <a16:creationId xmlns:a16="http://schemas.microsoft.com/office/drawing/2014/main" id="{C95D3779-957C-94D2-C5E4-76A53AC7A80E}"/>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E4A5EA4B-E3A5-0E34-C5A2-3F091410F1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5" name="Titolo 1">
            <a:extLst>
              <a:ext uri="{FF2B5EF4-FFF2-40B4-BE49-F238E27FC236}">
                <a16:creationId xmlns:a16="http://schemas.microsoft.com/office/drawing/2014/main" id="{1E1C72CD-2BBE-DEEE-AA46-248FA453BBC1}"/>
              </a:ext>
            </a:extLst>
          </p:cNvPr>
          <p:cNvSpPr txBox="1">
            <a:spLocks/>
          </p:cNvSpPr>
          <p:nvPr/>
        </p:nvSpPr>
        <p:spPr>
          <a:xfrm>
            <a:off x="749920" y="831557"/>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Piano Nazionale della Sicurezza Stradale 2030</a:t>
            </a:r>
          </a:p>
        </p:txBody>
      </p:sp>
    </p:spTree>
    <p:extLst>
      <p:ext uri="{BB962C8B-B14F-4D97-AF65-F5344CB8AC3E}">
        <p14:creationId xmlns:p14="http://schemas.microsoft.com/office/powerpoint/2010/main" val="25173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E84346F-0879-CFBA-7782-6B9129A5EA4C}"/>
              </a:ext>
            </a:extLst>
          </p:cNvPr>
          <p:cNvSpPr>
            <a:spLocks noGrp="1"/>
          </p:cNvSpPr>
          <p:nvPr>
            <p:ph type="title"/>
          </p:nvPr>
        </p:nvSpPr>
        <p:spPr/>
        <p:txBody>
          <a:bodyPr/>
          <a:lstStyle/>
          <a:p>
            <a:r>
              <a:rPr lang="it-IT" dirty="0"/>
              <a:t> </a:t>
            </a:r>
          </a:p>
        </p:txBody>
      </p:sp>
      <p:sp>
        <p:nvSpPr>
          <p:cNvPr id="10" name="Titolo 1">
            <a:extLst>
              <a:ext uri="{FF2B5EF4-FFF2-40B4-BE49-F238E27FC236}">
                <a16:creationId xmlns:a16="http://schemas.microsoft.com/office/drawing/2014/main" id="{3484BE77-42A3-AD7E-B19B-C383BD6FF587}"/>
              </a:ext>
            </a:extLst>
          </p:cNvPr>
          <p:cNvSpPr txBox="1">
            <a:spLocks/>
          </p:cNvSpPr>
          <p:nvPr/>
        </p:nvSpPr>
        <p:spPr>
          <a:xfrm>
            <a:off x="266701" y="714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sp>
        <p:nvSpPr>
          <p:cNvPr id="12" name="Segnaposto contenuto 2">
            <a:extLst>
              <a:ext uri="{FF2B5EF4-FFF2-40B4-BE49-F238E27FC236}">
                <a16:creationId xmlns:a16="http://schemas.microsoft.com/office/drawing/2014/main" id="{963C177C-AF1B-8210-34C0-4B111E9032C6}"/>
              </a:ext>
            </a:extLst>
          </p:cNvPr>
          <p:cNvSpPr>
            <a:spLocks noGrp="1"/>
          </p:cNvSpPr>
          <p:nvPr>
            <p:ph idx="10"/>
          </p:nvPr>
        </p:nvSpPr>
        <p:spPr>
          <a:xfrm>
            <a:off x="266701" y="855925"/>
            <a:ext cx="6970121" cy="2939281"/>
          </a:xfrm>
        </p:spPr>
        <p:txBody>
          <a:bodyPr>
            <a:normAutofit fontScale="77500" lnSpcReduction="20000"/>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lvl="0" indent="0" algn="ctr">
              <a:lnSpc>
                <a:spcPct val="150000"/>
              </a:lnSpc>
              <a:spcBef>
                <a:spcPts val="0"/>
              </a:spcBef>
              <a:buNone/>
            </a:pPr>
            <a:endParaRPr lang="it-IT" i="1" dirty="0"/>
          </a:p>
          <a:p>
            <a:pPr lvl="1">
              <a:lnSpc>
                <a:spcPct val="150000"/>
              </a:lnSpc>
              <a:spcBef>
                <a:spcPts val="0"/>
              </a:spcBef>
            </a:pPr>
            <a:r>
              <a:rPr lang="it-IT" i="1" dirty="0"/>
              <a:t>Ultimi dati disponibili</a:t>
            </a:r>
          </a:p>
          <a:p>
            <a:pPr lvl="1">
              <a:lnSpc>
                <a:spcPct val="150000"/>
              </a:lnSpc>
              <a:spcBef>
                <a:spcPts val="0"/>
              </a:spcBef>
            </a:pPr>
            <a:endParaRPr lang="it-IT" i="1" dirty="0"/>
          </a:p>
          <a:p>
            <a:pPr lvl="1">
              <a:lnSpc>
                <a:spcPct val="150000"/>
              </a:lnSpc>
              <a:spcBef>
                <a:spcPts val="0"/>
              </a:spcBef>
            </a:pPr>
            <a:r>
              <a:rPr lang="it-IT" i="1" dirty="0"/>
              <a:t>Obiettivi da raggiungere</a:t>
            </a:r>
          </a:p>
          <a:p>
            <a:pPr lvl="1">
              <a:lnSpc>
                <a:spcPct val="150000"/>
              </a:lnSpc>
              <a:spcBef>
                <a:spcPts val="0"/>
              </a:spcBef>
            </a:pPr>
            <a:endParaRPr lang="it-IT" i="1" dirty="0"/>
          </a:p>
          <a:p>
            <a:pPr lvl="1">
              <a:lnSpc>
                <a:spcPct val="150000"/>
              </a:lnSpc>
              <a:spcBef>
                <a:spcPts val="0"/>
              </a:spcBef>
            </a:pPr>
            <a:r>
              <a:rPr lang="it-IT" i="1" dirty="0"/>
              <a:t>Strumenti da utilizzare</a:t>
            </a:r>
          </a:p>
        </p:txBody>
      </p:sp>
      <p:pic>
        <p:nvPicPr>
          <p:cNvPr id="5" name="Segnaposto contenuto 4">
            <a:extLst>
              <a:ext uri="{FF2B5EF4-FFF2-40B4-BE49-F238E27FC236}">
                <a16:creationId xmlns:a16="http://schemas.microsoft.com/office/drawing/2014/main" id="{99003E86-5F6D-278B-D1EA-3D01DB340D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Tree>
    <p:extLst>
      <p:ext uri="{BB962C8B-B14F-4D97-AF65-F5344CB8AC3E}">
        <p14:creationId xmlns:p14="http://schemas.microsoft.com/office/powerpoint/2010/main" val="315689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C7C3-48C2-EF6E-51AA-59D562B7204F}"/>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FA4107AB-2E88-E02A-F602-DE851E4DF2A8}"/>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1145ECAA-9FC6-C45C-286F-05DC15990F4E}"/>
              </a:ext>
            </a:extLst>
          </p:cNvPr>
          <p:cNvSpPr>
            <a:spLocks noGrp="1"/>
          </p:cNvSpPr>
          <p:nvPr>
            <p:ph idx="10"/>
          </p:nvPr>
        </p:nvSpPr>
        <p:spPr>
          <a:xfrm>
            <a:off x="259082" y="1130435"/>
            <a:ext cx="8458198" cy="2939281"/>
          </a:xfrm>
        </p:spPr>
        <p:txBody>
          <a:bodyPr>
            <a:normAutofit fontScale="25000" lnSpcReduction="20000"/>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it-IT" dirty="0"/>
          </a:p>
          <a:p>
            <a:pPr lvl="0">
              <a:lnSpc>
                <a:spcPct val="110000"/>
              </a:lnSpc>
            </a:pPr>
            <a:r>
              <a:rPr lang="it-IT" sz="5600" b="1" dirty="0"/>
              <a:t>Cos’è l’approccio Safe Systems?</a:t>
            </a:r>
          </a:p>
          <a:p>
            <a:pPr marL="0" lvl="0" indent="0">
              <a:lnSpc>
                <a:spcPct val="110000"/>
              </a:lnSpc>
              <a:buNone/>
            </a:pPr>
            <a:r>
              <a:rPr lang="it-IT" sz="5600" dirty="0"/>
              <a:t>Il «Safe System» è un approccio innovativo alla sicurezza stradale che ribalta la visione secondo cui gli incidenti stradali sono il prezzo da pagare per garantire la mobilità e risponde ad una visione integrata del problema della sicurezza stradale, che guarda simultaneamente agli aspetti connessi alla qualità dei mezzi di trasporto, alla qualità delle infrastrutture, alla qualità dei comportamenti degli attori istituzionali e degli utenti del sistema stradale, tenendo presente anche le problematiche che inducono questi ultimi, specialmente i conducenti dei mezzi di trasporto, a sottostimare i rischi e, talvolta, ad adottare stili di guida molto insicuri per </a:t>
            </a:r>
            <a:r>
              <a:rPr lang="it-IT" sz="5600" dirty="0" err="1"/>
              <a:t>sè</a:t>
            </a:r>
            <a:r>
              <a:rPr lang="it-IT" sz="5600" dirty="0"/>
              <a:t> e per gli altri. Il Piano prevede un forte investimento sulla </a:t>
            </a:r>
            <a:r>
              <a:rPr lang="it-IT" sz="5600" b="1" dirty="0"/>
              <a:t>cultura della sicurezza</a:t>
            </a:r>
            <a:r>
              <a:rPr lang="it-IT" sz="5600" dirty="0"/>
              <a:t>, a partire dalla scuola.</a:t>
            </a:r>
          </a:p>
          <a:p>
            <a:pPr lvl="0">
              <a:lnSpc>
                <a:spcPct val="110000"/>
              </a:lnSpc>
            </a:pPr>
            <a:r>
              <a:rPr lang="it-IT" sz="5600" b="1" dirty="0"/>
              <a:t>Quali Documenti regolano la sicurezza stradale nell’UE e nel Mondo?</a:t>
            </a:r>
          </a:p>
          <a:p>
            <a:pPr marL="0" lvl="0" indent="0">
              <a:lnSpc>
                <a:spcPct val="110000"/>
              </a:lnSpc>
              <a:buNone/>
            </a:pPr>
            <a:r>
              <a:rPr lang="it-IT" sz="5600" dirty="0"/>
              <a:t>Il Piano nazionale italiano è fortemente integrato nel contesto internazionale ed europeo: ONU (</a:t>
            </a:r>
            <a:r>
              <a:rPr lang="it-IT" sz="5600" dirty="0" err="1"/>
              <a:t>Resolution</a:t>
            </a:r>
            <a:r>
              <a:rPr lang="it-IT" sz="5600" dirty="0"/>
              <a:t> by the General Assembly 74/299 </a:t>
            </a:r>
            <a:r>
              <a:rPr lang="it-IT" sz="5600" dirty="0" err="1"/>
              <a:t>Improving</a:t>
            </a:r>
            <a:r>
              <a:rPr lang="it-IT" sz="5600" dirty="0"/>
              <a:t> global road </a:t>
            </a:r>
            <a:r>
              <a:rPr lang="it-IT" sz="5600" dirty="0" err="1"/>
              <a:t>safety</a:t>
            </a:r>
            <a:r>
              <a:rPr lang="it-IT" sz="5600" dirty="0"/>
              <a:t> del 2 settembre 2020 – l’Agenda 2030 per lo sviluppo sostenibile) e Commissione europea (EU Road </a:t>
            </a:r>
            <a:r>
              <a:rPr lang="it-IT" sz="5600" dirty="0" err="1"/>
              <a:t>Safety</a:t>
            </a:r>
            <a:r>
              <a:rPr lang="it-IT" sz="5600" dirty="0"/>
              <a:t> Policy Framework 2021-2030 Next steps </a:t>
            </a:r>
            <a:r>
              <a:rPr lang="it-IT" sz="5600" dirty="0" err="1"/>
              <a:t>towards</a:t>
            </a:r>
            <a:r>
              <a:rPr lang="it-IT" sz="5600" dirty="0"/>
              <a:t> «Vision Zero»).</a:t>
            </a:r>
          </a:p>
        </p:txBody>
      </p:sp>
      <p:sp>
        <p:nvSpPr>
          <p:cNvPr id="2" name="Titolo 1">
            <a:extLst>
              <a:ext uri="{FF2B5EF4-FFF2-40B4-BE49-F238E27FC236}">
                <a16:creationId xmlns:a16="http://schemas.microsoft.com/office/drawing/2014/main" id="{58F2A10B-C746-4A44-5AB3-469ED139A9E3}"/>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E7562B67-7831-983F-93D8-D0E29713B84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5" name="Titolo 1">
            <a:extLst>
              <a:ext uri="{FF2B5EF4-FFF2-40B4-BE49-F238E27FC236}">
                <a16:creationId xmlns:a16="http://schemas.microsoft.com/office/drawing/2014/main" id="{F1E121DD-0569-FC86-5AF4-4812A6EE99EF}"/>
              </a:ext>
            </a:extLst>
          </p:cNvPr>
          <p:cNvSpPr txBox="1">
            <a:spLocks/>
          </p:cNvSpPr>
          <p:nvPr/>
        </p:nvSpPr>
        <p:spPr>
          <a:xfrm>
            <a:off x="749920" y="831557"/>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Piano Nazionale della Sicurezza Stradale 2030</a:t>
            </a:r>
          </a:p>
        </p:txBody>
      </p:sp>
    </p:spTree>
    <p:extLst>
      <p:ext uri="{BB962C8B-B14F-4D97-AF65-F5344CB8AC3E}">
        <p14:creationId xmlns:p14="http://schemas.microsoft.com/office/powerpoint/2010/main" val="1122224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Immagine che contiene aria aperta, albero, strada, autunno&#10;&#10;Descrizione generata automaticamente">
            <a:extLst>
              <a:ext uri="{FF2B5EF4-FFF2-40B4-BE49-F238E27FC236}">
                <a16:creationId xmlns:a16="http://schemas.microsoft.com/office/drawing/2014/main" id="{F589DA4A-36F3-4C13-23D7-09903668C34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4565371"/>
          </a:xfrm>
        </p:spPr>
      </p:pic>
      <p:sp>
        <p:nvSpPr>
          <p:cNvPr id="6" name="Titolo 5">
            <a:extLst>
              <a:ext uri="{FF2B5EF4-FFF2-40B4-BE49-F238E27FC236}">
                <a16:creationId xmlns:a16="http://schemas.microsoft.com/office/drawing/2014/main" id="{5E84346F-0879-CFBA-7782-6B9129A5EA4C}"/>
              </a:ext>
            </a:extLst>
          </p:cNvPr>
          <p:cNvSpPr>
            <a:spLocks noGrp="1"/>
          </p:cNvSpPr>
          <p:nvPr>
            <p:ph type="title"/>
          </p:nvPr>
        </p:nvSpPr>
        <p:spPr>
          <a:xfrm>
            <a:off x="2157218" y="2360845"/>
            <a:ext cx="4829564" cy="993775"/>
          </a:xfrm>
        </p:spPr>
        <p:txBody>
          <a:bodyPr/>
          <a:lstStyle/>
          <a:p>
            <a:r>
              <a:rPr lang="it-IT" dirty="0">
                <a:solidFill>
                  <a:srgbClr val="FFFF00"/>
                </a:solidFill>
              </a:rPr>
              <a:t>Grazie per l’attenzione </a:t>
            </a:r>
          </a:p>
        </p:txBody>
      </p:sp>
    </p:spTree>
    <p:extLst>
      <p:ext uri="{BB962C8B-B14F-4D97-AF65-F5344CB8AC3E}">
        <p14:creationId xmlns:p14="http://schemas.microsoft.com/office/powerpoint/2010/main" val="82079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3484BE77-42A3-AD7E-B19B-C383BD6FF587}"/>
              </a:ext>
            </a:extLst>
          </p:cNvPr>
          <p:cNvSpPr txBox="1">
            <a:spLocks/>
          </p:cNvSpPr>
          <p:nvPr/>
        </p:nvSpPr>
        <p:spPr>
          <a:xfrm>
            <a:off x="266701" y="714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endParaRPr lang="it-IT" dirty="0"/>
          </a:p>
        </p:txBody>
      </p:sp>
      <p:sp>
        <p:nvSpPr>
          <p:cNvPr id="12" name="Segnaposto contenuto 2">
            <a:extLst>
              <a:ext uri="{FF2B5EF4-FFF2-40B4-BE49-F238E27FC236}">
                <a16:creationId xmlns:a16="http://schemas.microsoft.com/office/drawing/2014/main" id="{963C177C-AF1B-8210-34C0-4B111E9032C6}"/>
              </a:ext>
            </a:extLst>
          </p:cNvPr>
          <p:cNvSpPr>
            <a:spLocks noGrp="1"/>
          </p:cNvSpPr>
          <p:nvPr>
            <p:ph idx="10"/>
          </p:nvPr>
        </p:nvSpPr>
        <p:spPr>
          <a:xfrm>
            <a:off x="266701" y="1206989"/>
            <a:ext cx="8616042" cy="29392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0" lvl="0" indent="0" algn="ctr">
              <a:buNone/>
            </a:pPr>
            <a:r>
              <a:rPr lang="it-IT" sz="2400" b="1" i="1" dirty="0"/>
              <a:t>Ultimi dati disponibili</a:t>
            </a:r>
          </a:p>
          <a:p>
            <a:pPr marL="0" lvl="0" indent="0">
              <a:buNone/>
            </a:pPr>
            <a:r>
              <a:rPr lang="it-IT" sz="2400" dirty="0"/>
              <a:t>Secondo le stime preliminari di Aci e Istat, nel </a:t>
            </a:r>
            <a:r>
              <a:rPr lang="it-IT" sz="2400" b="1" dirty="0"/>
              <a:t>semestre gennaio-giugno 2024 </a:t>
            </a:r>
            <a:r>
              <a:rPr lang="it-IT" sz="2400" dirty="0"/>
              <a:t>si registra, rispetto allo stesso periodo del 2023, un </a:t>
            </a:r>
            <a:r>
              <a:rPr lang="it-IT" sz="2400" b="1" dirty="0"/>
              <a:t>aumento del numero di incidenti stradali </a:t>
            </a:r>
            <a:r>
              <a:rPr lang="it-IT" sz="2400" dirty="0"/>
              <a:t>con lesioni a persone (80.057; </a:t>
            </a:r>
            <a:r>
              <a:rPr lang="it-IT" sz="2400" b="1" dirty="0"/>
              <a:t>+0,9%</a:t>
            </a:r>
            <a:r>
              <a:rPr lang="it-IT" sz="2400" dirty="0"/>
              <a:t>), dei feriti (107.643; </a:t>
            </a:r>
            <a:r>
              <a:rPr lang="it-IT" sz="2400" b="1" dirty="0"/>
              <a:t>+0,5%</a:t>
            </a:r>
            <a:r>
              <a:rPr lang="it-IT" sz="2400" dirty="0"/>
              <a:t>) e delle vittime (1.429; </a:t>
            </a:r>
            <a:r>
              <a:rPr lang="it-IT" sz="2400" b="1" dirty="0"/>
              <a:t>+4,0%</a:t>
            </a:r>
            <a:r>
              <a:rPr lang="it-IT" sz="2400" dirty="0"/>
              <a:t>).</a:t>
            </a:r>
          </a:p>
        </p:txBody>
      </p:sp>
      <p:sp>
        <p:nvSpPr>
          <p:cNvPr id="4" name="Titolo 1">
            <a:extLst>
              <a:ext uri="{FF2B5EF4-FFF2-40B4-BE49-F238E27FC236}">
                <a16:creationId xmlns:a16="http://schemas.microsoft.com/office/drawing/2014/main" id="{B22C03AC-D5C1-9241-4FE1-1D1C92C1AD05}"/>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2" name="Segnaposto contenuto 4">
            <a:extLst>
              <a:ext uri="{FF2B5EF4-FFF2-40B4-BE49-F238E27FC236}">
                <a16:creationId xmlns:a16="http://schemas.microsoft.com/office/drawing/2014/main" id="{FFD2DC16-7436-97D9-EF17-81FC3A6B1C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a:prstGeom prst="rect">
            <a:avLst/>
          </a:prstGeom>
        </p:spPr>
      </p:pic>
    </p:spTree>
    <p:extLst>
      <p:ext uri="{BB962C8B-B14F-4D97-AF65-F5344CB8AC3E}">
        <p14:creationId xmlns:p14="http://schemas.microsoft.com/office/powerpoint/2010/main" val="23430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C61BB-8226-6378-C8D0-28E46CCD1A32}"/>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8BA5C3A0-725E-8F1B-3F4F-52650388FB10}"/>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1A5908E7-21FF-9B7C-224A-F6A6FC915A5C}"/>
              </a:ext>
            </a:extLst>
          </p:cNvPr>
          <p:cNvSpPr>
            <a:spLocks noGrp="1"/>
          </p:cNvSpPr>
          <p:nvPr>
            <p:ph idx="10"/>
          </p:nvPr>
        </p:nvSpPr>
        <p:spPr>
          <a:xfrm>
            <a:off x="266701" y="1206989"/>
            <a:ext cx="8550728" cy="2939281"/>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z="2400" dirty="0"/>
              <a:t>Nel confronto con i </a:t>
            </a:r>
            <a:r>
              <a:rPr lang="it-IT" sz="2400" b="1" dirty="0"/>
              <a:t>primi sei mesi del 2019</a:t>
            </a:r>
            <a:r>
              <a:rPr lang="it-IT" sz="2400" dirty="0"/>
              <a:t>, anno scelto come riferimento per </a:t>
            </a:r>
            <a:r>
              <a:rPr lang="it-IT" sz="2400" b="1" dirty="0"/>
              <a:t>l’obiettivo 2030</a:t>
            </a:r>
            <a:r>
              <a:rPr lang="it-IT" sz="2400" dirty="0"/>
              <a:t> dalla Commissione Europea con il programma “Road </a:t>
            </a:r>
            <a:r>
              <a:rPr lang="it-IT" sz="2400" dirty="0" err="1"/>
              <a:t>safety</a:t>
            </a:r>
            <a:r>
              <a:rPr lang="it-IT" sz="2400" dirty="0"/>
              <a:t> policy framework 2021-2030” (</a:t>
            </a:r>
            <a:r>
              <a:rPr lang="it-IT" sz="2400" b="1" dirty="0"/>
              <a:t>riduzione del 50% del numero di vittime e feriti gravi entro il 2030</a:t>
            </a:r>
            <a:r>
              <a:rPr lang="it-IT" sz="2400" dirty="0"/>
              <a:t>), si rileva ancora un calo per gli </a:t>
            </a:r>
            <a:r>
              <a:rPr lang="it-IT" sz="2400" b="1" dirty="0"/>
              <a:t>incidenti stradali (-4,3%)</a:t>
            </a:r>
            <a:r>
              <a:rPr lang="it-IT" sz="2400" dirty="0"/>
              <a:t>, i </a:t>
            </a:r>
            <a:r>
              <a:rPr lang="it-IT" sz="2400" b="1" dirty="0"/>
              <a:t>feriti (-8,0%) </a:t>
            </a:r>
            <a:r>
              <a:rPr lang="it-IT" sz="2400" dirty="0"/>
              <a:t>e i </a:t>
            </a:r>
            <a:r>
              <a:rPr lang="it-IT" sz="2400" b="1" dirty="0"/>
              <a:t>deceduti (-6,8%)</a:t>
            </a:r>
            <a:r>
              <a:rPr lang="it-IT" sz="2400" dirty="0"/>
              <a:t>. </a:t>
            </a:r>
          </a:p>
        </p:txBody>
      </p:sp>
      <p:sp>
        <p:nvSpPr>
          <p:cNvPr id="2" name="Titolo 1">
            <a:extLst>
              <a:ext uri="{FF2B5EF4-FFF2-40B4-BE49-F238E27FC236}">
                <a16:creationId xmlns:a16="http://schemas.microsoft.com/office/drawing/2014/main" id="{83D03D81-6DFF-116D-5658-8787E5DD572D}"/>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6BC0A5CE-C59B-B7E7-F0F6-678771291A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Tree>
    <p:extLst>
      <p:ext uri="{BB962C8B-B14F-4D97-AF65-F5344CB8AC3E}">
        <p14:creationId xmlns:p14="http://schemas.microsoft.com/office/powerpoint/2010/main" val="215907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87EBA-2047-8154-1BA5-C9B0F181F594}"/>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B2550189-A35B-A813-ACA8-ED99F7AB76B3}"/>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FAF0DC14-D3D9-8BA7-2538-45F791AA86BE}"/>
              </a:ext>
            </a:extLst>
          </p:cNvPr>
          <p:cNvSpPr>
            <a:spLocks noGrp="1"/>
          </p:cNvSpPr>
          <p:nvPr>
            <p:ph idx="10"/>
          </p:nvPr>
        </p:nvSpPr>
        <p:spPr>
          <a:xfrm>
            <a:off x="266701" y="1206989"/>
            <a:ext cx="8458198" cy="2939281"/>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z="2400" dirty="0"/>
              <a:t>L’aumento dei morti in incidenti stradali registrato nei primi sei mesi del 2024, </a:t>
            </a:r>
            <a:r>
              <a:rPr lang="it-IT" sz="2400" b="1" dirty="0"/>
              <a:t>allontana</a:t>
            </a:r>
            <a:r>
              <a:rPr lang="it-IT" sz="2400" dirty="0"/>
              <a:t>, però, </a:t>
            </a:r>
            <a:r>
              <a:rPr lang="it-IT" sz="2400" b="1" dirty="0"/>
              <a:t>l’Italia dagli obiettivi europei fissati</a:t>
            </a:r>
            <a:r>
              <a:rPr lang="it-IT" sz="2400" dirty="0"/>
              <a:t>.</a:t>
            </a:r>
          </a:p>
          <a:p>
            <a:pPr lvl="0"/>
            <a:r>
              <a:rPr lang="it-IT" sz="2400" dirty="0"/>
              <a:t>Nel confronto con il primo semestre 2023, le </a:t>
            </a:r>
            <a:r>
              <a:rPr lang="it-IT" sz="2400" b="1" dirty="0"/>
              <a:t>vittime </a:t>
            </a:r>
            <a:r>
              <a:rPr lang="it-IT" sz="2400" dirty="0"/>
              <a:t>diminuiscono sulle </a:t>
            </a:r>
            <a:r>
              <a:rPr lang="it-IT" sz="2400" b="1" dirty="0"/>
              <a:t>autostrade (-13,9%)</a:t>
            </a:r>
            <a:r>
              <a:rPr lang="it-IT" sz="2400" dirty="0"/>
              <a:t>, aumentano, invece, sulle </a:t>
            </a:r>
            <a:r>
              <a:rPr lang="it-IT" sz="2400" b="1" dirty="0"/>
              <a:t>strade urbane (+7,9%) </a:t>
            </a:r>
            <a:r>
              <a:rPr lang="it-IT" sz="2400" dirty="0"/>
              <a:t>e sulle </a:t>
            </a:r>
            <a:r>
              <a:rPr lang="it-IT" sz="2400" b="1" dirty="0"/>
              <a:t>strade extraurbane (+1,0%)</a:t>
            </a:r>
            <a:r>
              <a:rPr lang="it-IT" sz="2400" dirty="0"/>
              <a:t>. </a:t>
            </a:r>
          </a:p>
        </p:txBody>
      </p:sp>
      <p:sp>
        <p:nvSpPr>
          <p:cNvPr id="2" name="Titolo 1">
            <a:extLst>
              <a:ext uri="{FF2B5EF4-FFF2-40B4-BE49-F238E27FC236}">
                <a16:creationId xmlns:a16="http://schemas.microsoft.com/office/drawing/2014/main" id="{78DC0007-C8D0-8898-3348-7FD552B52AEE}"/>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AF991CDC-FDD9-29E0-787C-79CF7DE2DA5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Tree>
    <p:extLst>
      <p:ext uri="{BB962C8B-B14F-4D97-AF65-F5344CB8AC3E}">
        <p14:creationId xmlns:p14="http://schemas.microsoft.com/office/powerpoint/2010/main" val="6939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D7723-58CB-DB2E-76C7-E53FA3A3B2BD}"/>
            </a:ext>
          </a:extLst>
        </p:cNvPr>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9C5187AA-6FBA-22BF-D212-CEC7EF419688}"/>
              </a:ext>
            </a:extLst>
          </p:cNvPr>
          <p:cNvSpPr>
            <a:spLocks noGrp="1"/>
          </p:cNvSpPr>
          <p:nvPr>
            <p:ph idx="10"/>
          </p:nvPr>
        </p:nvSpPr>
        <p:spPr>
          <a:xfrm>
            <a:off x="266701" y="1206989"/>
            <a:ext cx="8476784" cy="2939281"/>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z="2400" dirty="0"/>
              <a:t>Rispetto ai </a:t>
            </a:r>
            <a:r>
              <a:rPr lang="it-IT" sz="2400" b="1" dirty="0"/>
              <a:t>primi sei mesi del 2019</a:t>
            </a:r>
            <a:r>
              <a:rPr lang="it-IT" sz="2400" dirty="0"/>
              <a:t>, nel primo semestre 2024 le </a:t>
            </a:r>
            <a:r>
              <a:rPr lang="it-IT" sz="2400" b="1" dirty="0"/>
              <a:t>vittime</a:t>
            </a:r>
            <a:r>
              <a:rPr lang="it-IT" sz="2400" dirty="0"/>
              <a:t> registrano una diminuzione significativa, ancora, sulle </a:t>
            </a:r>
            <a:r>
              <a:rPr lang="it-IT" sz="2400" b="1" dirty="0"/>
              <a:t>autostrade (-31,9%) </a:t>
            </a:r>
            <a:r>
              <a:rPr lang="it-IT" sz="2400" dirty="0"/>
              <a:t>e più contenuta sulle </a:t>
            </a:r>
            <a:r>
              <a:rPr lang="it-IT" sz="2400" b="1" dirty="0"/>
              <a:t>strade extraurbane (-4,2%)</a:t>
            </a:r>
            <a:r>
              <a:rPr lang="it-IT" sz="2400" dirty="0"/>
              <a:t>, mentre sulle </a:t>
            </a:r>
            <a:r>
              <a:rPr lang="it-IT" sz="2400" b="1" dirty="0"/>
              <a:t>strade urbane </a:t>
            </a:r>
            <a:r>
              <a:rPr lang="it-IT" sz="2400" dirty="0"/>
              <a:t>si stima un aumento pari </a:t>
            </a:r>
            <a:r>
              <a:rPr lang="it-IT" sz="2400" b="1" dirty="0"/>
              <a:t>all’1,1%</a:t>
            </a:r>
          </a:p>
        </p:txBody>
      </p:sp>
      <p:sp>
        <p:nvSpPr>
          <p:cNvPr id="4" name="Titolo 1">
            <a:extLst>
              <a:ext uri="{FF2B5EF4-FFF2-40B4-BE49-F238E27FC236}">
                <a16:creationId xmlns:a16="http://schemas.microsoft.com/office/drawing/2014/main" id="{C9217DC8-5B3A-83B7-01C9-14C2868CD270}"/>
              </a:ext>
            </a:extLst>
          </p:cNvPr>
          <p:cNvSpPr txBox="1">
            <a:spLocks/>
          </p:cNvSpPr>
          <p:nvPr/>
        </p:nvSpPr>
        <p:spPr>
          <a:xfrm>
            <a:off x="266701" y="714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2" name="Segnaposto contenuto 4">
            <a:extLst>
              <a:ext uri="{FF2B5EF4-FFF2-40B4-BE49-F238E27FC236}">
                <a16:creationId xmlns:a16="http://schemas.microsoft.com/office/drawing/2014/main" id="{85B7B095-3E4B-FAFB-A3A7-828D8D2DA28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Tree>
    <p:extLst>
      <p:ext uri="{BB962C8B-B14F-4D97-AF65-F5344CB8AC3E}">
        <p14:creationId xmlns:p14="http://schemas.microsoft.com/office/powerpoint/2010/main" val="355221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24D67-E6A1-9B7F-4E7C-F957C54485DD}"/>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09C96E2D-A042-2934-C813-C3BD6E0D27C1}"/>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FA58C679-5D79-6730-04DB-82F54A31222F}"/>
              </a:ext>
            </a:extLst>
          </p:cNvPr>
          <p:cNvSpPr>
            <a:spLocks noGrp="1"/>
          </p:cNvSpPr>
          <p:nvPr>
            <p:ph idx="10"/>
          </p:nvPr>
        </p:nvSpPr>
        <p:spPr>
          <a:xfrm>
            <a:off x="266701" y="1206989"/>
            <a:ext cx="8476784" cy="2939281"/>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z="1800" dirty="0"/>
              <a:t>Per quanto riguarda le </a:t>
            </a:r>
            <a:r>
              <a:rPr lang="it-IT" sz="1800" b="1" dirty="0"/>
              <a:t>percorrenze autostradali </a:t>
            </a:r>
            <a:r>
              <a:rPr lang="it-IT" sz="1800" dirty="0"/>
              <a:t>il dato cumulato dei </a:t>
            </a:r>
            <a:r>
              <a:rPr lang="it-IT" sz="1800" b="1" dirty="0"/>
              <a:t>primi quattro mesi del 2024</a:t>
            </a:r>
            <a:r>
              <a:rPr lang="it-IT" sz="1800" dirty="0"/>
              <a:t>, registra una </a:t>
            </a:r>
            <a:r>
              <a:rPr lang="it-IT" sz="1800" b="1" dirty="0"/>
              <a:t>crescita del 3,1% </a:t>
            </a:r>
            <a:r>
              <a:rPr lang="it-IT" sz="1800" dirty="0"/>
              <a:t>di veicoli/km percorsi sulla rete, rispetto allo stesso periodo temporale dello scorso anno. Questo risultato è riconducibile soprattutto all’incremento delle percorrenze dei </a:t>
            </a:r>
            <a:r>
              <a:rPr lang="it-IT" sz="1800" b="1" dirty="0"/>
              <a:t>veicoli pesanti</a:t>
            </a:r>
            <a:r>
              <a:rPr lang="it-IT" sz="1800" dirty="0"/>
              <a:t>, la cui crescita rispetto al 2023 è stata del </a:t>
            </a:r>
            <a:r>
              <a:rPr lang="it-IT" sz="1800" b="1" dirty="0"/>
              <a:t>4%, </a:t>
            </a:r>
            <a:r>
              <a:rPr lang="it-IT" sz="1800" dirty="0"/>
              <a:t>anche i volumi per i </a:t>
            </a:r>
            <a:r>
              <a:rPr lang="it-IT" sz="1800" b="1" dirty="0"/>
              <a:t>veicoli leggeri </a:t>
            </a:r>
            <a:r>
              <a:rPr lang="it-IT" sz="1800" dirty="0"/>
              <a:t>hanno fatto registrare, ad ogni modo, un aumento del </a:t>
            </a:r>
            <a:r>
              <a:rPr lang="it-IT" sz="1800" b="1" dirty="0"/>
              <a:t>2,7%</a:t>
            </a:r>
            <a:r>
              <a:rPr lang="it-IT" sz="1800" dirty="0"/>
              <a:t>. </a:t>
            </a:r>
          </a:p>
          <a:p>
            <a:pPr lvl="0"/>
            <a:r>
              <a:rPr lang="it-IT" sz="1800" dirty="0"/>
              <a:t>Per quanto riguarda il traffico sulla </a:t>
            </a:r>
            <a:r>
              <a:rPr lang="it-IT" sz="1800" b="1" dirty="0"/>
              <a:t>rete extraurbana </a:t>
            </a:r>
            <a:r>
              <a:rPr lang="it-IT" sz="1800" dirty="0"/>
              <a:t>principale si registrano, per i veicoli leggeri e pesanti, valori in </a:t>
            </a:r>
            <a:r>
              <a:rPr lang="it-IT" sz="1800" b="1" dirty="0"/>
              <a:t>lieve aumento </a:t>
            </a:r>
            <a:r>
              <a:rPr lang="it-IT" sz="1800" dirty="0"/>
              <a:t>nel primo semestre 2024 (+1,4%). Mediamente il traffico risulta aumentato di circa l’</a:t>
            </a:r>
            <a:r>
              <a:rPr lang="it-IT" sz="1800" b="1" dirty="0"/>
              <a:t>1%</a:t>
            </a:r>
            <a:r>
              <a:rPr lang="it-IT" sz="1800" dirty="0"/>
              <a:t> per i </a:t>
            </a:r>
            <a:r>
              <a:rPr lang="it-IT" sz="1800" b="1" dirty="0"/>
              <a:t>veicoli leggeri </a:t>
            </a:r>
            <a:r>
              <a:rPr lang="it-IT" sz="1800" dirty="0"/>
              <a:t>e dell'</a:t>
            </a:r>
            <a:r>
              <a:rPr lang="it-IT" sz="1800" b="1" dirty="0"/>
              <a:t>1,9%</a:t>
            </a:r>
            <a:r>
              <a:rPr lang="it-IT" sz="1800" dirty="0"/>
              <a:t> per i </a:t>
            </a:r>
            <a:r>
              <a:rPr lang="it-IT" sz="1800" b="1" dirty="0"/>
              <a:t>pesanti</a:t>
            </a:r>
            <a:r>
              <a:rPr lang="it-IT" sz="1800" dirty="0"/>
              <a:t>.</a:t>
            </a:r>
          </a:p>
        </p:txBody>
      </p:sp>
      <p:sp>
        <p:nvSpPr>
          <p:cNvPr id="2" name="Titolo 1">
            <a:extLst>
              <a:ext uri="{FF2B5EF4-FFF2-40B4-BE49-F238E27FC236}">
                <a16:creationId xmlns:a16="http://schemas.microsoft.com/office/drawing/2014/main" id="{3CFD35E3-35CB-FA71-3CA8-5A99D0CBD75A}"/>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6DFB5F4C-486F-BB29-2A5F-FBCFB954FD5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Tree>
    <p:extLst>
      <p:ext uri="{BB962C8B-B14F-4D97-AF65-F5344CB8AC3E}">
        <p14:creationId xmlns:p14="http://schemas.microsoft.com/office/powerpoint/2010/main" val="31257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CF360-ED69-6B94-A7EF-889BBC09B852}"/>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EDF86134-255E-C94D-2127-84BF09D18BB2}"/>
              </a:ext>
            </a:extLst>
          </p:cNvPr>
          <p:cNvSpPr>
            <a:spLocks noGrp="1"/>
          </p:cNvSpPr>
          <p:nvPr>
            <p:ph type="title"/>
          </p:nvPr>
        </p:nvSpPr>
        <p:spPr/>
        <p:txBody>
          <a:bodyPr/>
          <a:lstStyle/>
          <a:p>
            <a:r>
              <a:rPr lang="it-IT" dirty="0"/>
              <a:t> </a:t>
            </a:r>
          </a:p>
        </p:txBody>
      </p:sp>
      <p:pic>
        <p:nvPicPr>
          <p:cNvPr id="3" name="Segnaposto contenuto 2">
            <a:extLst>
              <a:ext uri="{FF2B5EF4-FFF2-40B4-BE49-F238E27FC236}">
                <a16:creationId xmlns:a16="http://schemas.microsoft.com/office/drawing/2014/main" id="{532C9B1F-13B6-CE0D-C425-1E42CAF9B03A}"/>
              </a:ext>
            </a:extLst>
          </p:cNvPr>
          <p:cNvPicPr>
            <a:picLocks noGrp="1" noChangeAspect="1"/>
          </p:cNvPicPr>
          <p:nvPr>
            <p:ph idx="10"/>
          </p:nvPr>
        </p:nvPicPr>
        <p:blipFill>
          <a:blip r:embed="rId2"/>
          <a:stretch>
            <a:fillRect/>
          </a:stretch>
        </p:blipFill>
        <p:spPr>
          <a:xfrm>
            <a:off x="2465154" y="1436958"/>
            <a:ext cx="3510507" cy="2940050"/>
          </a:xfrm>
          <a:prstGeom prst="rect">
            <a:avLst/>
          </a:prstGeom>
        </p:spPr>
      </p:pic>
      <p:sp>
        <p:nvSpPr>
          <p:cNvPr id="2" name="Titolo 1">
            <a:extLst>
              <a:ext uri="{FF2B5EF4-FFF2-40B4-BE49-F238E27FC236}">
                <a16:creationId xmlns:a16="http://schemas.microsoft.com/office/drawing/2014/main" id="{B9E5823A-323F-908F-333F-4F5524A3D87B}"/>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4" name="Segnaposto contenuto 4">
            <a:extLst>
              <a:ext uri="{FF2B5EF4-FFF2-40B4-BE49-F238E27FC236}">
                <a16:creationId xmlns:a16="http://schemas.microsoft.com/office/drawing/2014/main" id="{87D23BC5-99B2-1617-0EDE-23334FE2271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5" name="Titolo 1">
            <a:extLst>
              <a:ext uri="{FF2B5EF4-FFF2-40B4-BE49-F238E27FC236}">
                <a16:creationId xmlns:a16="http://schemas.microsoft.com/office/drawing/2014/main" id="{61E7783E-CABC-F019-EE2F-22C7B9E8EC34}"/>
              </a:ext>
            </a:extLst>
          </p:cNvPr>
          <p:cNvSpPr txBox="1">
            <a:spLocks/>
          </p:cNvSpPr>
          <p:nvPr/>
        </p:nvSpPr>
        <p:spPr>
          <a:xfrm>
            <a:off x="749920" y="916394"/>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Bologna città 30</a:t>
            </a:r>
          </a:p>
        </p:txBody>
      </p:sp>
    </p:spTree>
    <p:extLst>
      <p:ext uri="{BB962C8B-B14F-4D97-AF65-F5344CB8AC3E}">
        <p14:creationId xmlns:p14="http://schemas.microsoft.com/office/powerpoint/2010/main" val="399053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971E4-3950-E76F-8A92-159448BEBF1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2159CE7-9AF3-CEE0-3658-0BD887699FC3}"/>
              </a:ext>
            </a:extLst>
          </p:cNvPr>
          <p:cNvSpPr>
            <a:spLocks noGrp="1"/>
          </p:cNvSpPr>
          <p:nvPr>
            <p:ph type="title"/>
          </p:nvPr>
        </p:nvSpPr>
        <p:spPr/>
        <p:txBody>
          <a:bodyPr/>
          <a:lstStyle/>
          <a:p>
            <a:r>
              <a:rPr lang="it-IT" dirty="0"/>
              <a:t> </a:t>
            </a:r>
          </a:p>
        </p:txBody>
      </p:sp>
      <p:sp>
        <p:nvSpPr>
          <p:cNvPr id="12" name="Segnaposto contenuto 2">
            <a:extLst>
              <a:ext uri="{FF2B5EF4-FFF2-40B4-BE49-F238E27FC236}">
                <a16:creationId xmlns:a16="http://schemas.microsoft.com/office/drawing/2014/main" id="{DACA51D5-94A9-BA7B-6D7D-FDB55C11E843}"/>
              </a:ext>
            </a:extLst>
          </p:cNvPr>
          <p:cNvSpPr>
            <a:spLocks noGrp="1"/>
          </p:cNvSpPr>
          <p:nvPr>
            <p:ph idx="10"/>
          </p:nvPr>
        </p:nvSpPr>
        <p:spPr>
          <a:xfrm>
            <a:off x="390693" y="1398167"/>
            <a:ext cx="8352792" cy="3034505"/>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z="1800" b="1" dirty="0"/>
              <a:t>Gennaio-giugno 2024</a:t>
            </a:r>
            <a:r>
              <a:rPr lang="it-IT" sz="1800" dirty="0"/>
              <a:t>: nel confronto con gli stessi mesi del 2023, </a:t>
            </a:r>
            <a:r>
              <a:rPr lang="it-IT" sz="1800" b="1" dirty="0"/>
              <a:t>Bologna</a:t>
            </a:r>
            <a:r>
              <a:rPr lang="it-IT" sz="1800" dirty="0"/>
              <a:t> presenta il </a:t>
            </a:r>
            <a:r>
              <a:rPr lang="it-IT" sz="1800" b="1" dirty="0"/>
              <a:t>-10% di incidenti</a:t>
            </a:r>
            <a:r>
              <a:rPr lang="it-IT" sz="1800" dirty="0"/>
              <a:t>, il </a:t>
            </a:r>
            <a:r>
              <a:rPr lang="it-IT" sz="1800" b="1" dirty="0"/>
              <a:t>-12,7% di persone ferite </a:t>
            </a:r>
            <a:r>
              <a:rPr lang="it-IT" sz="1800" dirty="0"/>
              <a:t>e la </a:t>
            </a:r>
            <a:r>
              <a:rPr lang="it-IT" sz="1800" b="1" dirty="0"/>
              <a:t>metà</a:t>
            </a:r>
            <a:r>
              <a:rPr lang="it-IT" sz="1800" dirty="0"/>
              <a:t> delle </a:t>
            </a:r>
            <a:r>
              <a:rPr lang="it-IT" sz="1800" b="1" dirty="0"/>
              <a:t>persone decedute </a:t>
            </a:r>
            <a:r>
              <a:rPr lang="it-IT" sz="1800" dirty="0"/>
              <a:t>(da 8 a 4).</a:t>
            </a:r>
          </a:p>
          <a:p>
            <a:pPr marL="0" lvl="0" indent="0">
              <a:buNone/>
            </a:pPr>
            <a:r>
              <a:rPr lang="it-IT" sz="1800" dirty="0"/>
              <a:t>Il </a:t>
            </a:r>
            <a:r>
              <a:rPr lang="it-IT" sz="1800" b="1" dirty="0"/>
              <a:t>calo percentuale </a:t>
            </a:r>
            <a:r>
              <a:rPr lang="it-IT" sz="1800" dirty="0"/>
              <a:t>di scontri, morti e feriti a Bologna:</a:t>
            </a:r>
          </a:p>
          <a:p>
            <a:pPr lvl="0"/>
            <a:r>
              <a:rPr lang="it-IT" sz="1800" dirty="0"/>
              <a:t>è il </a:t>
            </a:r>
            <a:r>
              <a:rPr lang="it-IT" sz="1800" b="1" dirty="0"/>
              <a:t>doppio di quello medio </a:t>
            </a:r>
            <a:r>
              <a:rPr lang="it-IT" sz="1800" dirty="0"/>
              <a:t>che si è registrato nel resto </a:t>
            </a:r>
            <a:r>
              <a:rPr lang="it-IT" sz="1800" b="1" dirty="0"/>
              <a:t>dell’area metropolitana</a:t>
            </a:r>
            <a:r>
              <a:rPr lang="it-IT" sz="1800" dirty="0"/>
              <a:t>, a testimonianza che non è un trend naturale ma un beneficio del provvedimento di riduzione della velocità urbana</a:t>
            </a:r>
          </a:p>
          <a:p>
            <a:pPr lvl="0"/>
            <a:r>
              <a:rPr lang="it-IT" sz="1800" dirty="0"/>
              <a:t>è in </a:t>
            </a:r>
            <a:r>
              <a:rPr lang="it-IT" sz="1800" b="1" dirty="0"/>
              <a:t>netta controtendenza </a:t>
            </a:r>
            <a:r>
              <a:rPr lang="it-IT" sz="1800" dirty="0"/>
              <a:t>con la </a:t>
            </a:r>
            <a:r>
              <a:rPr lang="it-IT" sz="1800" b="1" dirty="0"/>
              <a:t>statistica complessiva dell’Italia</a:t>
            </a:r>
            <a:r>
              <a:rPr lang="it-IT" sz="1800" dirty="0"/>
              <a:t>, dove nello stesso periodo invece sono addirittura aumentati incidenti, morti e feriti.</a:t>
            </a:r>
          </a:p>
          <a:p>
            <a:pPr lvl="0"/>
            <a:endParaRPr lang="it-IT" sz="1400" dirty="0"/>
          </a:p>
        </p:txBody>
      </p:sp>
      <p:sp>
        <p:nvSpPr>
          <p:cNvPr id="2" name="Titolo 1">
            <a:extLst>
              <a:ext uri="{FF2B5EF4-FFF2-40B4-BE49-F238E27FC236}">
                <a16:creationId xmlns:a16="http://schemas.microsoft.com/office/drawing/2014/main" id="{922744D4-A330-8BC3-395D-586C2AB8B9EE}"/>
              </a:ext>
            </a:extLst>
          </p:cNvPr>
          <p:cNvSpPr txBox="1">
            <a:spLocks/>
          </p:cNvSpPr>
          <p:nvPr/>
        </p:nvSpPr>
        <p:spPr>
          <a:xfrm>
            <a:off x="419101" y="223840"/>
            <a:ext cx="6610894" cy="993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r>
              <a:rPr lang="it-IT" b="1" dirty="0"/>
              <a:t>SICUREZZA STRADALE IN ITALIA</a:t>
            </a:r>
          </a:p>
        </p:txBody>
      </p:sp>
      <p:pic>
        <p:nvPicPr>
          <p:cNvPr id="3" name="Segnaposto contenuto 4">
            <a:extLst>
              <a:ext uri="{FF2B5EF4-FFF2-40B4-BE49-F238E27FC236}">
                <a16:creationId xmlns:a16="http://schemas.microsoft.com/office/drawing/2014/main" id="{85882A0E-50C2-27A8-1AD0-AC0380167E5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03598" y="466986"/>
            <a:ext cx="1639887" cy="388939"/>
          </a:xfrm>
        </p:spPr>
      </p:pic>
      <p:sp>
        <p:nvSpPr>
          <p:cNvPr id="5" name="Titolo 1">
            <a:extLst>
              <a:ext uri="{FF2B5EF4-FFF2-40B4-BE49-F238E27FC236}">
                <a16:creationId xmlns:a16="http://schemas.microsoft.com/office/drawing/2014/main" id="{A22FF8C1-9ED7-A54A-1CE1-EF8ED14FC951}"/>
              </a:ext>
            </a:extLst>
          </p:cNvPr>
          <p:cNvSpPr txBox="1">
            <a:spLocks/>
          </p:cNvSpPr>
          <p:nvPr/>
        </p:nvSpPr>
        <p:spPr>
          <a:xfrm>
            <a:off x="749920" y="916394"/>
            <a:ext cx="6610894" cy="5628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Helvetica" panose="020B0604020202020204" pitchFamily="34" charset="0"/>
              </a:defRPr>
            </a:lvl1pPr>
          </a:lstStyle>
          <a:p>
            <a:pPr algn="ctr"/>
            <a:r>
              <a:rPr lang="it-IT" sz="2000" b="1" i="1" dirty="0"/>
              <a:t>Bologna città 30</a:t>
            </a:r>
          </a:p>
        </p:txBody>
      </p:sp>
    </p:spTree>
    <p:extLst>
      <p:ext uri="{BB962C8B-B14F-4D97-AF65-F5344CB8AC3E}">
        <p14:creationId xmlns:p14="http://schemas.microsoft.com/office/powerpoint/2010/main" val="2877116158"/>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zato 1">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6177</TotalTime>
  <Words>1750</Words>
  <Application>Microsoft Office PowerPoint</Application>
  <PresentationFormat>Presentazione su schermo (16:9)</PresentationFormat>
  <Paragraphs>112</Paragraphs>
  <Slides>21</Slides>
  <Notes>1</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21</vt:i4>
      </vt:variant>
    </vt:vector>
  </HeadingPairs>
  <TitlesOfParts>
    <vt:vector size="29" baseType="lpstr">
      <vt:lpstr>Arial</vt:lpstr>
      <vt:lpstr>Avenir Roman</vt:lpstr>
      <vt:lpstr>Calibri</vt:lpstr>
      <vt:lpstr>Calibri Light</vt:lpstr>
      <vt:lpstr>Century Gothic</vt:lpstr>
      <vt:lpstr>Helvetica</vt:lpstr>
      <vt:lpstr>Personalizza struttura</vt:lpstr>
      <vt:lpstr>1_Personalizza struttura</vt:lpstr>
      <vt:lpstr>Presentazione standard di PowerPoint</vt:lpstr>
      <vt:lpstr> </vt:lpstr>
      <vt:lpstr>Presentazione standard di PowerPoint</vt:lpstr>
      <vt:lpstr> </vt:lpstr>
      <vt:lpstr> </vt:lpstr>
      <vt:lpstr>Presentazione standard di PowerPoint</vt:lpstr>
      <vt:lpstr> </vt:lpstr>
      <vt:lpstr> </vt:lpstr>
      <vt:lpstr> </vt:lpstr>
      <vt:lpstr> </vt:lpstr>
      <vt:lpstr> </vt:lpstr>
      <vt:lpstr> </vt:lpstr>
      <vt:lpstr> </vt:lpstr>
      <vt:lpstr> </vt:lpstr>
      <vt:lpstr> </vt:lpstr>
      <vt:lpstr> </vt:lpstr>
      <vt:lpstr> </vt:lpstr>
      <vt:lpstr> </vt:lpstr>
      <vt:lpstr> </vt:lpstr>
      <vt:lpstr> </vt:lpstr>
      <vt:lpstr>Grazie per l’attenzione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Beatrice Selleri</dc:creator>
  <cp:lastModifiedBy>Michele Amici</cp:lastModifiedBy>
  <cp:revision>355</cp:revision>
  <cp:lastPrinted>2024-12-02T11:14:54Z</cp:lastPrinted>
  <dcterms:created xsi:type="dcterms:W3CDTF">2016-04-20T08:44:36Z</dcterms:created>
  <dcterms:modified xsi:type="dcterms:W3CDTF">2024-12-04T08:04:58Z</dcterms:modified>
</cp:coreProperties>
</file>