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2"/>
  </p:notesMasterIdLst>
  <p:handoutMasterIdLst>
    <p:handoutMasterId r:id="rId13"/>
  </p:handoutMasterIdLst>
  <p:sldIdLst>
    <p:sldId id="284" r:id="rId4"/>
    <p:sldId id="290" r:id="rId5"/>
    <p:sldId id="291" r:id="rId6"/>
    <p:sldId id="293" r:id="rId7"/>
    <p:sldId id="301" r:id="rId8"/>
    <p:sldId id="300" r:id="rId9"/>
    <p:sldId id="302" r:id="rId10"/>
    <p:sldId id="286" r:id="rId11"/>
  </p:sldIdLst>
  <p:sldSz cx="9144000" cy="5143500" type="screen16x9"/>
  <p:notesSz cx="6797675" cy="9926638"/>
  <p:custDataLst>
    <p:tags r:id="rId1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3D4"/>
    <a:srgbClr val="306BCF"/>
    <a:srgbClr val="DE422F"/>
    <a:srgbClr val="AB1F22"/>
    <a:srgbClr val="76777B"/>
    <a:srgbClr val="C8191B"/>
    <a:srgbClr val="01466D"/>
    <a:srgbClr val="DBB131"/>
    <a:srgbClr val="1E497D"/>
    <a:srgbClr val="203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8" autoAdjust="0"/>
    <p:restoredTop sz="94604" autoAdjust="0"/>
  </p:normalViewPr>
  <p:slideViewPr>
    <p:cSldViewPr snapToGrid="0">
      <p:cViewPr varScale="1">
        <p:scale>
          <a:sx n="164" d="100"/>
          <a:sy n="164" d="100"/>
        </p:scale>
        <p:origin x="354" y="138"/>
      </p:cViewPr>
      <p:guideLst>
        <p:guide orient="horz" pos="162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65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.xlsb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1.xlsb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2.xlsb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518518518518517E-2"/>
          <c:y val="1.8518518518518517E-2"/>
          <c:w val="0.96296296296296291"/>
          <c:h val="0.9629629629629629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306B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605-4515-96FC-17622515473F}"/>
              </c:ext>
            </c:extLst>
          </c:dPt>
          <c:dPt>
            <c:idx val="1"/>
            <c:bubble3D val="0"/>
            <c:spPr>
              <a:noFill/>
              <a:ln w="6350">
                <a:solidFill>
                  <a:srgbClr val="306BCF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6605-4515-96FC-17622515473F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605-4515-96FC-17622515473F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56.999999999999993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05-4515-96FC-176225154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023094688221709E-2"/>
          <c:y val="3.0023094688221709E-2"/>
          <c:w val="0.93995381062355654"/>
          <c:h val="0.9399538106235565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1D4-4460-B5DC-AEB7085FC7B9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1D4-4460-B5DC-AEB7085FC7B9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43</c:v>
                </c:pt>
                <c:pt idx="1">
                  <c:v>57.000000000000007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D4-4460-B5DC-AEB7085FC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760869565217392E-2"/>
          <c:y val="1.8518518518518517E-2"/>
          <c:w val="0.91847826086956519"/>
          <c:h val="0.9629629629629629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306B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6D2-4164-B205-1BA486B62D98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6D2-4164-B205-1BA486B62D98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36D2-4164-B205-1BA486B62D98}"/>
              </c:ext>
            </c:extLst>
          </c:dPt>
          <c:dLbls>
            <c:dLbl>
              <c:idx val="0"/>
              <c:layout>
                <c:manualLayout>
                  <c:x val="1.4892191831118009E-2"/>
                  <c:y val="-5.202031850367658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593633850093719"/>
                      <c:h val="0.23971782169495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D2-4164-B205-1BA486B62D98}"/>
                </c:ext>
              </c:extLst>
            </c:dLbl>
            <c:dLbl>
              <c:idx val="1"/>
              <c:layout>
                <c:manualLayout>
                  <c:x val="-2.1739130434782608E-2"/>
                  <c:y val="-8.190883190883190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6D2-4164-B205-1BA486B62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60</c:v>
                </c:pt>
                <c:pt idx="1">
                  <c:v>37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D2-4164-B205-1BA486B62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20E-CDC4-4DB4-898F-6290E944203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656D-4716-4906-9F8F-2C0C03818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73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65AA-05AA-4863-8E5F-19D57179A86C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160B-47AE-4510-AEBD-80266B9C1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8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60B-47AE-4510-AEBD-80266B9C19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60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40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85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5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74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2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12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46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8113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79206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0314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403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98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4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07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74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829491"/>
            <a:ext cx="4629151" cy="3566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7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050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632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32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2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9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829491"/>
            <a:ext cx="4629151" cy="3566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43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70259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5" imgW="416" imgH="416" progId="TCLayout.ActiveDocument.1">
                  <p:embed/>
                </p:oleObj>
              </mc:Choice>
              <mc:Fallback>
                <p:oleObj name="Diapositiva think-cell" r:id="rId1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3200" b="0" i="0" baseline="0" dirty="0">
              <a:latin typeface="Century Gothic" panose="020B0502020202020204" pitchFamily="34" charset="0"/>
              <a:ea typeface="+mj-ea"/>
              <a:cs typeface="Helvetica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6700" y="71440"/>
            <a:ext cx="86232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6700" y="1370013"/>
            <a:ext cx="86233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44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Helvetica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118164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5" imgW="416" imgH="416" progId="TCLayout.ActiveDocument.1">
                  <p:embed/>
                </p:oleObj>
              </mc:Choice>
              <mc:Fallback>
                <p:oleObj name="Diapositiva think-cell" r:id="rId1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FFFF-DF34-4B45-BA45-09714A905E64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5437DAB-526F-4DB3-B7B1-148147C41D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7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5" imgW="416" imgH="416" progId="TCLayout.ActiveDocument.1">
                  <p:embed/>
                </p:oleObj>
              </mc:Choice>
              <mc:Fallback>
                <p:oleObj name="Diapositiva think-cell" r:id="rId15" imgW="416" imgH="416" progId="TCLayout.ActiveDocument.1">
                  <p:embed/>
                  <p:pic>
                    <p:nvPicPr>
                      <p:cNvPr id="5" name="Oggetto 4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3200" b="0" i="0" baseline="0" dirty="0">
              <a:latin typeface="Century Gothic" panose="020B0502020202020204" pitchFamily="34" charset="0"/>
              <a:ea typeface="+mj-ea"/>
              <a:cs typeface="Helvetica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6700" y="71440"/>
            <a:ext cx="86232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6700" y="1370013"/>
            <a:ext cx="86233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294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Helvetica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chart" Target="../charts/char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60388" y="2907819"/>
            <a:ext cx="399184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VERSO UNA NUOVA MOBILITA' SOSTENIBILE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4928" y="2624329"/>
            <a:ext cx="12126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DE422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Seminario: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263" y="3176545"/>
            <a:ext cx="4387170" cy="569387"/>
          </a:xfrm>
          <a:prstGeom prst="rect">
            <a:avLst/>
          </a:prstGeom>
          <a:gradFill>
            <a:gsLst>
              <a:gs pos="51000">
                <a:srgbClr val="FBFDFE">
                  <a:lumMod val="84000"/>
                  <a:lumOff val="16000"/>
                  <a:alpha val="4000"/>
                </a:srgbClr>
              </a:gs>
              <a:gs pos="4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r">
              <a:spcAft>
                <a:spcPts val="600"/>
              </a:spcAft>
              <a:defRPr sz="1200">
                <a:solidFill>
                  <a:srgbClr val="1E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1400" b="1" dirty="0">
                <a:solidFill>
                  <a:srgbClr val="DE422F"/>
                </a:solidFill>
              </a:rPr>
              <a:t>Intervento</a:t>
            </a:r>
            <a:r>
              <a:rPr lang="en-GB" sz="1400" b="1" dirty="0">
                <a:solidFill>
                  <a:srgbClr val="DE422F"/>
                </a:solidFill>
              </a:rPr>
              <a:t> di: </a:t>
            </a:r>
            <a:r>
              <a:rPr lang="it-IT" b="1" spc="-70" dirty="0">
                <a:solidFill>
                  <a:srgbClr val="76777B"/>
                </a:solidFill>
              </a:rPr>
              <a:t>Massimiliano Abriola</a:t>
            </a:r>
          </a:p>
          <a:p>
            <a:pPr algn="l"/>
            <a:r>
              <a:rPr lang="it-IT" b="1" spc="-70" dirty="0">
                <a:solidFill>
                  <a:srgbClr val="76777B"/>
                </a:solidFill>
              </a:rPr>
              <a:t>Head of Consulting &amp; Arval Mobility Observatory</a:t>
            </a:r>
            <a:endParaRPr lang="it-IT" b="1" spc="-70" dirty="0">
              <a:solidFill>
                <a:srgbClr val="DE422F"/>
              </a:solidFill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7D090A5-CDCA-811B-3258-E936FF392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4145645"/>
            <a:ext cx="1515669" cy="73576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5BA7946-CA7D-8997-EE95-711C8307ABBC}"/>
              </a:ext>
            </a:extLst>
          </p:cNvPr>
          <p:cNvSpPr txBox="1"/>
          <p:nvPr/>
        </p:nvSpPr>
        <p:spPr>
          <a:xfrm>
            <a:off x="7368206" y="1426730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evento: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D2C4FB-C81D-85D1-D802-AFAA216C5738}"/>
              </a:ext>
            </a:extLst>
          </p:cNvPr>
          <p:cNvSpPr txBox="1"/>
          <p:nvPr/>
        </p:nvSpPr>
        <p:spPr>
          <a:xfrm>
            <a:off x="6023248" y="2635228"/>
            <a:ext cx="139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il Patrocinio di: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CCE0C2B-0D1D-4359-F668-007883C4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145" y="3207484"/>
            <a:ext cx="1049168" cy="58219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EE43868-69C4-6583-6705-410C6A9A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714" y="3343340"/>
            <a:ext cx="1116748" cy="31048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B2773F-9A7A-ED99-A38D-6036A1573760}"/>
              </a:ext>
            </a:extLst>
          </p:cNvPr>
          <p:cNvSpPr txBox="1"/>
          <p:nvPr/>
        </p:nvSpPr>
        <p:spPr>
          <a:xfrm>
            <a:off x="62204" y="3913843"/>
            <a:ext cx="1223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Partner Platinum: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CA73CB4-CC6F-442C-7B5A-8897D6425992}"/>
              </a:ext>
            </a:extLst>
          </p:cNvPr>
          <p:cNvCxnSpPr>
            <a:cxnSpLocks/>
          </p:cNvCxnSpPr>
          <p:nvPr/>
        </p:nvCxnSpPr>
        <p:spPr>
          <a:xfrm>
            <a:off x="76825" y="3890759"/>
            <a:ext cx="900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D37E29C-108F-CA7C-DB8F-821EA3B78DC8}"/>
              </a:ext>
            </a:extLst>
          </p:cNvPr>
          <p:cNvSpPr txBox="1"/>
          <p:nvPr/>
        </p:nvSpPr>
        <p:spPr>
          <a:xfrm>
            <a:off x="4222714" y="3913843"/>
            <a:ext cx="663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Partner: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5F52535-F575-23C0-F1B2-D6E440806834}"/>
              </a:ext>
            </a:extLst>
          </p:cNvPr>
          <p:cNvCxnSpPr>
            <a:cxnSpLocks/>
          </p:cNvCxnSpPr>
          <p:nvPr/>
        </p:nvCxnSpPr>
        <p:spPr>
          <a:xfrm flipV="1">
            <a:off x="4134904" y="2757046"/>
            <a:ext cx="0" cy="1076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46D188C-EF9C-0EE5-22B1-51DED4AD138A}"/>
              </a:ext>
            </a:extLst>
          </p:cNvPr>
          <p:cNvCxnSpPr>
            <a:cxnSpLocks/>
          </p:cNvCxnSpPr>
          <p:nvPr/>
        </p:nvCxnSpPr>
        <p:spPr>
          <a:xfrm flipV="1">
            <a:off x="4134904" y="3948225"/>
            <a:ext cx="0" cy="113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44C61EB-8900-7BCB-9F3D-07EB034BD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658" y="4268368"/>
            <a:ext cx="1719443" cy="589380"/>
          </a:xfrm>
          <a:prstGeom prst="rect">
            <a:avLst/>
          </a:prstGeom>
        </p:spPr>
      </p:pic>
      <p:pic>
        <p:nvPicPr>
          <p:cNvPr id="11" name="Immagine 10" descr="Immagine che contiene testo, logo, grafica, Elementi grafici">
            <a:extLst>
              <a:ext uri="{FF2B5EF4-FFF2-40B4-BE49-F238E27FC236}">
                <a16:creationId xmlns:a16="http://schemas.microsoft.com/office/drawing/2014/main" id="{E9810232-F434-2D6D-B7AF-48D752FAB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8028"/>
            <a:ext cx="9144000" cy="30060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2795A1-54DB-514D-9B1E-FAB1C684BBC7}"/>
              </a:ext>
            </a:extLst>
          </p:cNvPr>
          <p:cNvSpPr txBox="1"/>
          <p:nvPr/>
        </p:nvSpPr>
        <p:spPr>
          <a:xfrm>
            <a:off x="7655" y="2493036"/>
            <a:ext cx="22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Roman" panose="02000503020000020003" pitchFamily="2" charset="0"/>
              </a:rPr>
              <a:t>4 DICEMBRE 2024</a:t>
            </a:r>
          </a:p>
        </p:txBody>
      </p:sp>
      <p:pic>
        <p:nvPicPr>
          <p:cNvPr id="22" name="Immagine 21" descr="Immagine che contiene Carattere, Elementi grafici, grafica, logo">
            <a:extLst>
              <a:ext uri="{FF2B5EF4-FFF2-40B4-BE49-F238E27FC236}">
                <a16:creationId xmlns:a16="http://schemas.microsoft.com/office/drawing/2014/main" id="{666E4287-CF56-302E-89B3-60852FE0B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84" y="3315590"/>
            <a:ext cx="1333655" cy="36598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075053-CC0E-92C8-316A-913F865C75DB}"/>
              </a:ext>
            </a:extLst>
          </p:cNvPr>
          <p:cNvSpPr txBox="1"/>
          <p:nvPr/>
        </p:nvSpPr>
        <p:spPr>
          <a:xfrm>
            <a:off x="4222714" y="2938219"/>
            <a:ext cx="157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Con il Patrocinio di: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D3A4BC5-38A2-6DB0-1F39-416D33DF2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4426" y="3327880"/>
            <a:ext cx="883997" cy="34140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BD6D13A-0ADF-FF47-1973-A6442400E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2714" y="4088801"/>
            <a:ext cx="472480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71441"/>
            <a:ext cx="6610894" cy="627060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484BE77-42A3-AD7E-B19B-C383BD6FF587}"/>
              </a:ext>
            </a:extLst>
          </p:cNvPr>
          <p:cNvSpPr txBox="1">
            <a:spLocks/>
          </p:cNvSpPr>
          <p:nvPr/>
        </p:nvSpPr>
        <p:spPr>
          <a:xfrm>
            <a:off x="266700" y="71441"/>
            <a:ext cx="8070849" cy="50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</a:rPr>
              <a:t>MOTORE DEL CAMBIAMENTO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0"/>
          </p:nvPr>
        </p:nvSpPr>
        <p:spPr>
          <a:xfrm>
            <a:off x="3445145" y="698501"/>
            <a:ext cx="5616000" cy="3682999"/>
          </a:xfrm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3473D4"/>
              </a:buClr>
              <a:buSzPct val="90000"/>
              <a:buFont typeface="Wingdings 2" panose="05020102010507070707" pitchFamily="18" charset="2"/>
              <a:buChar char="¢"/>
            </a:pPr>
            <a:r>
              <a:rPr lang="it-IT" sz="1350" dirty="0"/>
              <a:t>L’introduzione della </a:t>
            </a:r>
            <a:r>
              <a:rPr lang="it-IT" sz="1350" b="1" dirty="0"/>
              <a:t>Corporate </a:t>
            </a:r>
            <a:r>
              <a:rPr lang="it-IT" sz="1350" b="1" dirty="0" err="1"/>
              <a:t>Sustainability</a:t>
            </a:r>
            <a:r>
              <a:rPr lang="it-IT" sz="1350" b="1" dirty="0"/>
              <a:t> Reporting Directive</a:t>
            </a:r>
            <a:r>
              <a:rPr lang="it-IT" sz="1350" dirty="0"/>
              <a:t> (CSRD) disegna un sistema economico-finanziario diffusamente </a:t>
            </a:r>
            <a:r>
              <a:rPr lang="it-IT" sz="1350" b="1" dirty="0"/>
              <a:t>caratterizzato</a:t>
            </a:r>
            <a:r>
              <a:rPr lang="it-IT" sz="1350" dirty="0"/>
              <a:t> da </a:t>
            </a:r>
            <a:r>
              <a:rPr lang="it-IT" sz="1350" b="1" dirty="0"/>
              <a:t>requisiti</a:t>
            </a:r>
            <a:r>
              <a:rPr lang="it-IT" sz="1350" dirty="0"/>
              <a:t> di </a:t>
            </a:r>
            <a:r>
              <a:rPr lang="it-IT" sz="1350" b="1" dirty="0"/>
              <a:t>trasparenza</a:t>
            </a:r>
            <a:r>
              <a:rPr lang="it-IT" sz="1350" dirty="0"/>
              <a:t> e </a:t>
            </a:r>
            <a:r>
              <a:rPr lang="it-IT" sz="1350" b="1" dirty="0"/>
              <a:t>responsabilità</a:t>
            </a:r>
            <a:r>
              <a:rPr lang="it-IT" sz="1350" dirty="0"/>
              <a:t> delle imprese sui </a:t>
            </a:r>
            <a:r>
              <a:rPr lang="it-IT" sz="1350" b="1" dirty="0"/>
              <a:t>temi</a:t>
            </a:r>
            <a:r>
              <a:rPr lang="it-IT" sz="1350" dirty="0"/>
              <a:t> </a:t>
            </a:r>
            <a:r>
              <a:rPr lang="it-IT" sz="1350" b="1" dirty="0"/>
              <a:t>ambientali</a:t>
            </a:r>
            <a:r>
              <a:rPr lang="it-IT" sz="1350" dirty="0"/>
              <a:t>, </a:t>
            </a:r>
            <a:r>
              <a:rPr lang="it-IT" sz="1350" b="1" dirty="0"/>
              <a:t>sociali</a:t>
            </a:r>
            <a:r>
              <a:rPr lang="it-IT" sz="1350" dirty="0"/>
              <a:t> e di </a:t>
            </a:r>
            <a:r>
              <a:rPr lang="it-IT" sz="1350" b="1" dirty="0"/>
              <a:t>governance</a:t>
            </a:r>
            <a:r>
              <a:rPr lang="it-IT" sz="1350" dirty="0"/>
              <a:t> (ESG).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3473D4"/>
              </a:buClr>
              <a:buSzPct val="90000"/>
              <a:buFont typeface="Wingdings 2" panose="05020102010507070707" pitchFamily="18" charset="2"/>
              <a:buChar char="¢"/>
            </a:pPr>
            <a:r>
              <a:rPr lang="it-IT" sz="1350" dirty="0"/>
              <a:t>La CSRD </a:t>
            </a:r>
            <a:r>
              <a:rPr lang="it-IT" sz="1350" b="1" dirty="0"/>
              <a:t>impone</a:t>
            </a:r>
            <a:r>
              <a:rPr lang="it-IT" sz="1350" dirty="0"/>
              <a:t> alle aziende di </a:t>
            </a:r>
            <a:r>
              <a:rPr lang="it-IT" sz="1350" b="1" dirty="0"/>
              <a:t>adottare</a:t>
            </a:r>
            <a:r>
              <a:rPr lang="it-IT" sz="1350" dirty="0"/>
              <a:t> </a:t>
            </a:r>
            <a:r>
              <a:rPr lang="it-IT" sz="1350" b="1" dirty="0"/>
              <a:t>strategie</a:t>
            </a:r>
            <a:r>
              <a:rPr lang="it-IT" sz="1350" dirty="0"/>
              <a:t> di </a:t>
            </a:r>
            <a:r>
              <a:rPr lang="it-IT" sz="1350" b="1" dirty="0"/>
              <a:t>mobilità</a:t>
            </a:r>
            <a:r>
              <a:rPr lang="it-IT" sz="1350" dirty="0"/>
              <a:t> </a:t>
            </a:r>
            <a:r>
              <a:rPr lang="it-IT" sz="1350" b="1" dirty="0"/>
              <a:t>sostenibile</a:t>
            </a:r>
            <a:r>
              <a:rPr lang="it-IT" sz="1350" dirty="0"/>
              <a:t> e di </a:t>
            </a:r>
            <a:r>
              <a:rPr lang="it-IT" sz="1350" b="1" dirty="0"/>
              <a:t>monitorare</a:t>
            </a:r>
            <a:r>
              <a:rPr lang="it-IT" sz="1350" dirty="0"/>
              <a:t> il </a:t>
            </a:r>
            <a:r>
              <a:rPr lang="it-IT" sz="1350" b="1" dirty="0"/>
              <a:t>loro</a:t>
            </a:r>
            <a:r>
              <a:rPr lang="it-IT" sz="1350" dirty="0"/>
              <a:t> </a:t>
            </a:r>
            <a:r>
              <a:rPr lang="it-IT" sz="1350" b="1" dirty="0"/>
              <a:t>impatto</a:t>
            </a:r>
            <a:r>
              <a:rPr lang="it-IT" sz="1350" dirty="0"/>
              <a:t> </a:t>
            </a:r>
            <a:r>
              <a:rPr lang="it-IT" sz="1350" b="1" dirty="0"/>
              <a:t>ambientale</a:t>
            </a:r>
            <a:r>
              <a:rPr lang="it-IT" sz="1350" dirty="0"/>
              <a:t> in modo più rigoroso.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3473D4"/>
              </a:buClr>
              <a:buSzPct val="90000"/>
              <a:buFont typeface="Wingdings 2" panose="05020102010507070707" pitchFamily="18" charset="2"/>
              <a:buChar char="¢"/>
            </a:pPr>
            <a:r>
              <a:rPr lang="it-IT" sz="1350" dirty="0"/>
              <a:t>Questo crea </a:t>
            </a:r>
            <a:r>
              <a:rPr lang="it-IT" sz="1350" b="1" dirty="0"/>
              <a:t>sfide legate </a:t>
            </a:r>
            <a:r>
              <a:rPr lang="it-IT" sz="1350" dirty="0"/>
              <a:t>alla </a:t>
            </a:r>
            <a:r>
              <a:rPr lang="it-IT" sz="1350" b="1" dirty="0"/>
              <a:t>conformità</a:t>
            </a:r>
            <a:r>
              <a:rPr lang="it-IT" sz="1350" dirty="0"/>
              <a:t> e alla </a:t>
            </a:r>
            <a:r>
              <a:rPr lang="it-IT" sz="1350" b="1" dirty="0"/>
              <a:t>governance</a:t>
            </a:r>
            <a:r>
              <a:rPr lang="it-IT" sz="1350" dirty="0"/>
              <a:t>, ma anche </a:t>
            </a:r>
            <a:r>
              <a:rPr lang="it-IT" sz="1350" b="1" dirty="0"/>
              <a:t>opportunità</a:t>
            </a:r>
            <a:r>
              <a:rPr lang="it-IT" sz="1350" dirty="0"/>
              <a:t> di </a:t>
            </a:r>
            <a:r>
              <a:rPr lang="it-IT" sz="1350" b="1" dirty="0"/>
              <a:t>innovazione</a:t>
            </a:r>
            <a:r>
              <a:rPr lang="it-IT" sz="1350" dirty="0"/>
              <a:t> e </a:t>
            </a:r>
            <a:r>
              <a:rPr lang="it-IT" sz="1350" b="1" dirty="0"/>
              <a:t>crescita</a:t>
            </a:r>
            <a:r>
              <a:rPr lang="it-IT" sz="1350" dirty="0"/>
              <a:t> nel </a:t>
            </a:r>
            <a:r>
              <a:rPr lang="it-IT" sz="1350" b="1" dirty="0"/>
              <a:t>lungo</a:t>
            </a:r>
            <a:r>
              <a:rPr lang="it-IT" sz="1350" dirty="0"/>
              <a:t> </a:t>
            </a:r>
            <a:r>
              <a:rPr lang="it-IT" sz="1350" b="1" dirty="0"/>
              <a:t>termine</a:t>
            </a:r>
            <a:r>
              <a:rPr lang="it-IT" sz="1350" dirty="0"/>
              <a:t>.</a:t>
            </a:r>
          </a:p>
          <a:p>
            <a:pPr>
              <a:lnSpc>
                <a:spcPct val="100000"/>
              </a:lnSpc>
            </a:pP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8501"/>
            <a:ext cx="3387036" cy="38289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20733" y="3359150"/>
            <a:ext cx="4123267" cy="1168276"/>
          </a:xfrm>
          <a:prstGeom prst="rect">
            <a:avLst/>
          </a:prstGeom>
          <a:gradFill flip="none" rotWithShape="1">
            <a:gsLst>
              <a:gs pos="26000">
                <a:srgbClr val="3473D4"/>
              </a:gs>
              <a:gs pos="0">
                <a:schemeClr val="bg1"/>
              </a:gs>
              <a:gs pos="100000">
                <a:srgbClr val="3473D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9138" indent="-92075" algn="just">
              <a:spcBef>
                <a:spcPts val="300"/>
              </a:spcBef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I NUOVI REQUISITI DELLA MOBILITÀ</a:t>
            </a:r>
          </a:p>
          <a:p>
            <a:pPr marL="719138" indent="-92075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Monitoraggio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 delle </a:t>
            </a: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emissioni</a:t>
            </a:r>
          </a:p>
          <a:p>
            <a:pPr marL="719138" indent="-92075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Adozione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 delle soluzioni di </a:t>
            </a: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mobilità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 </a:t>
            </a: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sostenibile</a:t>
            </a:r>
          </a:p>
          <a:p>
            <a:pPr marL="719138" indent="-92075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Rendicontazione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 trasparente</a:t>
            </a:r>
          </a:p>
          <a:p>
            <a:pPr marL="719138" indent="-92075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Coinvolgimento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 della </a:t>
            </a: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catena</a:t>
            </a:r>
            <a:r>
              <a:rPr lang="it-IT" sz="1100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 di </a:t>
            </a: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cs typeface="BNPP Sans Condensed"/>
              </a:rPr>
              <a:t>valore</a:t>
            </a:r>
          </a:p>
        </p:txBody>
      </p:sp>
    </p:spTree>
    <p:extLst>
      <p:ext uri="{BB962C8B-B14F-4D97-AF65-F5344CB8AC3E}">
        <p14:creationId xmlns:p14="http://schemas.microsoft.com/office/powerpoint/2010/main" val="284057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71441"/>
            <a:ext cx="6610894" cy="627060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484BE77-42A3-AD7E-B19B-C383BD6FF587}"/>
              </a:ext>
            </a:extLst>
          </p:cNvPr>
          <p:cNvSpPr txBox="1">
            <a:spLocks/>
          </p:cNvSpPr>
          <p:nvPr/>
        </p:nvSpPr>
        <p:spPr>
          <a:xfrm>
            <a:off x="266700" y="71441"/>
            <a:ext cx="8070849" cy="50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black"/>
                </a:solidFill>
              </a:rPr>
              <a:t>IL RUOLO STRATEGICO DELLA MOBILITA’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8501"/>
            <a:ext cx="3387036" cy="3828925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>
          <a:xfrm>
            <a:off x="2045360" y="1643870"/>
            <a:ext cx="143481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BNPPSansCondensed-ExtraBold"/>
              </a:rPr>
              <a:t> 60%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BNPPSansCondensed-ExtraBold"/>
            </a:endParaRPr>
          </a:p>
        </p:txBody>
      </p:sp>
      <p:sp>
        <p:nvSpPr>
          <p:cNvPr id="21" name="object 23"/>
          <p:cNvSpPr/>
          <p:nvPr/>
        </p:nvSpPr>
        <p:spPr>
          <a:xfrm>
            <a:off x="1870146" y="2091357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19887" y="0"/>
                </a:moveTo>
                <a:lnTo>
                  <a:pt x="0" y="0"/>
                </a:lnTo>
                <a:lnTo>
                  <a:pt x="0" y="219887"/>
                </a:lnTo>
                <a:lnTo>
                  <a:pt x="219887" y="219887"/>
                </a:lnTo>
                <a:lnTo>
                  <a:pt x="219887" y="0"/>
                </a:lnTo>
                <a:close/>
              </a:path>
            </a:pathLst>
          </a:custGeom>
          <a:solidFill>
            <a:srgbClr val="3473D4"/>
          </a:solidFill>
          <a:ln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object 24"/>
          <p:cNvSpPr/>
          <p:nvPr/>
        </p:nvSpPr>
        <p:spPr>
          <a:xfrm>
            <a:off x="1870146" y="2311702"/>
            <a:ext cx="5400000" cy="0"/>
          </a:xfrm>
          <a:custGeom>
            <a:avLst/>
            <a:gdLst/>
            <a:ahLst/>
            <a:cxnLst/>
            <a:rect l="l" t="t" r="r" b="b"/>
            <a:pathLst>
              <a:path w="8486140">
                <a:moveTo>
                  <a:pt x="0" y="0"/>
                </a:moveTo>
                <a:lnTo>
                  <a:pt x="8485569" y="0"/>
                </a:lnTo>
              </a:path>
            </a:pathLst>
          </a:custGeom>
          <a:ln w="10469"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87036" y="1295400"/>
            <a:ext cx="5135991" cy="1015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it-IT" sz="1600" dirty="0">
                <a:latin typeface="Century Gothic" panose="020B0502020202020204" pitchFamily="34" charset="0"/>
                <a:cs typeface="Arial" panose="020B0604020202020204" pitchFamily="34" charset="0"/>
              </a:rPr>
              <a:t>Le aziende che </a:t>
            </a:r>
            <a:r>
              <a:rPr lang="it-IT" sz="1600" spc="-20" dirty="0">
                <a:latin typeface="Century Gothic" panose="020B0502020202020204" pitchFamily="34" charset="0"/>
                <a:cs typeface="Arial" panose="020B0604020202020204" pitchFamily="34" charset="0"/>
              </a:rPr>
              <a:t>hanno o stanno lavorando a </a:t>
            </a:r>
            <a:r>
              <a:rPr lang="it-IT" sz="1600" b="1" spc="-20" dirty="0">
                <a:latin typeface="Century Gothic" panose="020B0502020202020204" pitchFamily="34" charset="0"/>
                <a:cs typeface="Arial" panose="020B0604020202020204" pitchFamily="34" charset="0"/>
              </a:rPr>
              <a:t>strategie e target specifici </a:t>
            </a:r>
            <a:r>
              <a:rPr lang="it-IT" sz="1600" spc="-20" dirty="0">
                <a:latin typeface="Century Gothic" panose="020B0502020202020204" pitchFamily="34" charset="0"/>
                <a:cs typeface="Arial" panose="020B0604020202020204" pitchFamily="34" charset="0"/>
              </a:rPr>
              <a:t>per la </a:t>
            </a:r>
            <a:r>
              <a:rPr lang="it-IT" sz="1600" b="1" spc="-20" dirty="0">
                <a:latin typeface="Century Gothic" panose="020B0502020202020204" pitchFamily="34" charset="0"/>
                <a:cs typeface="Arial" panose="020B0604020202020204" pitchFamily="34" charset="0"/>
              </a:rPr>
              <a:t>riduzione</a:t>
            </a:r>
            <a:r>
              <a:rPr lang="it-IT" sz="1600" spc="-2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spc="-20" dirty="0">
                <a:latin typeface="Century Gothic" panose="020B0502020202020204" pitchFamily="34" charset="0"/>
                <a:cs typeface="Arial" panose="020B0604020202020204" pitchFamily="34" charset="0"/>
              </a:rPr>
              <a:t>dell’impatto</a:t>
            </a:r>
            <a:r>
              <a:rPr lang="it-IT" sz="1600" spc="-20" dirty="0">
                <a:latin typeface="Century Gothic" panose="020B0502020202020204" pitchFamily="34" charset="0"/>
                <a:cs typeface="Arial" panose="020B0604020202020204" pitchFamily="34" charset="0"/>
              </a:rPr>
              <a:t> ambientale derivante dalla </a:t>
            </a:r>
            <a:r>
              <a:rPr lang="it-IT" sz="1600" b="1" spc="-20" dirty="0">
                <a:latin typeface="Century Gothic" panose="020B0502020202020204" pitchFamily="34" charset="0"/>
                <a:cs typeface="Arial" panose="020B0604020202020204" pitchFamily="34" charset="0"/>
              </a:rPr>
              <a:t>mobilità</a:t>
            </a:r>
          </a:p>
        </p:txBody>
      </p:sp>
      <p:sp>
        <p:nvSpPr>
          <p:cNvPr id="29" name="object 16"/>
          <p:cNvSpPr txBox="1"/>
          <p:nvPr/>
        </p:nvSpPr>
        <p:spPr>
          <a:xfrm>
            <a:off x="2045360" y="3106892"/>
            <a:ext cx="143481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BNPPSansCondensed-ExtraBold"/>
              </a:rPr>
              <a:t> 82%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BNPPSansCondensed-ExtraBold"/>
            </a:endParaRPr>
          </a:p>
        </p:txBody>
      </p:sp>
      <p:sp>
        <p:nvSpPr>
          <p:cNvPr id="30" name="object 23"/>
          <p:cNvSpPr/>
          <p:nvPr/>
        </p:nvSpPr>
        <p:spPr>
          <a:xfrm>
            <a:off x="1870146" y="3554379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19887" y="0"/>
                </a:moveTo>
                <a:lnTo>
                  <a:pt x="0" y="0"/>
                </a:lnTo>
                <a:lnTo>
                  <a:pt x="0" y="219887"/>
                </a:lnTo>
                <a:lnTo>
                  <a:pt x="219887" y="219887"/>
                </a:lnTo>
                <a:lnTo>
                  <a:pt x="219887" y="0"/>
                </a:lnTo>
                <a:close/>
              </a:path>
            </a:pathLst>
          </a:custGeom>
          <a:solidFill>
            <a:srgbClr val="3473D4"/>
          </a:solidFill>
          <a:ln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object 24"/>
          <p:cNvSpPr/>
          <p:nvPr/>
        </p:nvSpPr>
        <p:spPr>
          <a:xfrm>
            <a:off x="1870146" y="3774724"/>
            <a:ext cx="5400000" cy="0"/>
          </a:xfrm>
          <a:custGeom>
            <a:avLst/>
            <a:gdLst/>
            <a:ahLst/>
            <a:cxnLst/>
            <a:rect l="l" t="t" r="r" b="b"/>
            <a:pathLst>
              <a:path w="8486140">
                <a:moveTo>
                  <a:pt x="0" y="0"/>
                </a:moveTo>
                <a:lnTo>
                  <a:pt x="8485569" y="0"/>
                </a:lnTo>
              </a:path>
            </a:pathLst>
          </a:custGeom>
          <a:ln w="10469"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387036" y="2758422"/>
            <a:ext cx="5245173" cy="1015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it-IT" sz="1600" dirty="0">
                <a:latin typeface="Century Gothic" panose="020B0502020202020204" pitchFamily="34" charset="0"/>
                <a:cs typeface="Arial" panose="020B0604020202020204" pitchFamily="34" charset="0"/>
              </a:rPr>
              <a:t>La quota di aziende per cui la </a:t>
            </a:r>
            <a:r>
              <a:rPr lang="it-IT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mobilità</a:t>
            </a:r>
            <a:r>
              <a:rPr lang="it-IT" sz="1600" dirty="0">
                <a:latin typeface="Century Gothic" panose="020B0502020202020204" pitchFamily="34" charset="0"/>
                <a:cs typeface="Arial" panose="020B0604020202020204" pitchFamily="34" charset="0"/>
              </a:rPr>
              <a:t> dei </a:t>
            </a:r>
            <a:r>
              <a:rPr lang="it-IT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dipendenti</a:t>
            </a:r>
            <a:r>
              <a:rPr lang="it-IT" sz="1600" dirty="0">
                <a:latin typeface="Century Gothic" panose="020B0502020202020204" pitchFamily="34" charset="0"/>
                <a:cs typeface="Arial" panose="020B0604020202020204" pitchFamily="34" charset="0"/>
              </a:rPr>
              <a:t> (flotta, viaggi, commuting) </a:t>
            </a:r>
            <a:r>
              <a:rPr lang="it-IT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sarà</a:t>
            </a:r>
            <a:r>
              <a:rPr lang="it-IT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rilevante</a:t>
            </a:r>
            <a:r>
              <a:rPr lang="it-IT" sz="1600" dirty="0">
                <a:latin typeface="Century Gothic" panose="020B0502020202020204" pitchFamily="34" charset="0"/>
                <a:cs typeface="Arial" panose="020B0604020202020204" pitchFamily="34" charset="0"/>
              </a:rPr>
              <a:t> nell’approccio alla </a:t>
            </a:r>
            <a:r>
              <a:rPr lang="it-IT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rendicontazione</a:t>
            </a:r>
            <a:r>
              <a:rPr lang="it-IT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ESG</a:t>
            </a:r>
          </a:p>
        </p:txBody>
      </p:sp>
    </p:spTree>
    <p:extLst>
      <p:ext uri="{BB962C8B-B14F-4D97-AF65-F5344CB8AC3E}">
        <p14:creationId xmlns:p14="http://schemas.microsoft.com/office/powerpoint/2010/main" val="428130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71441"/>
            <a:ext cx="6610894" cy="627060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484BE77-42A3-AD7E-B19B-C383BD6FF587}"/>
              </a:ext>
            </a:extLst>
          </p:cNvPr>
          <p:cNvSpPr txBox="1">
            <a:spLocks/>
          </p:cNvSpPr>
          <p:nvPr/>
        </p:nvSpPr>
        <p:spPr>
          <a:xfrm>
            <a:off x="-12842" y="43054"/>
            <a:ext cx="9150017" cy="50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it-IT" sz="2000" spc="-80" dirty="0">
                <a:solidFill>
                  <a:prstClr val="black"/>
                </a:solidFill>
              </a:rPr>
              <a:t>LA CONNETTIVITÀ COME ABILITATORE DELLA TRASFORMAZIONE DELLA MOBILITÀ</a:t>
            </a:r>
          </a:p>
        </p:txBody>
      </p:sp>
      <p:sp>
        <p:nvSpPr>
          <p:cNvPr id="45" name="object 2"/>
          <p:cNvSpPr/>
          <p:nvPr/>
        </p:nvSpPr>
        <p:spPr>
          <a:xfrm>
            <a:off x="266700" y="742950"/>
            <a:ext cx="3780000" cy="1044575"/>
          </a:xfrm>
          <a:custGeom>
            <a:avLst/>
            <a:gdLst/>
            <a:ahLst/>
            <a:cxnLst/>
            <a:rect l="l" t="t" r="r" b="b"/>
            <a:pathLst>
              <a:path w="16989425" h="2558415">
                <a:moveTo>
                  <a:pt x="16989080" y="0"/>
                </a:moveTo>
                <a:lnTo>
                  <a:pt x="0" y="0"/>
                </a:lnTo>
                <a:lnTo>
                  <a:pt x="0" y="2558254"/>
                </a:lnTo>
                <a:lnTo>
                  <a:pt x="16989080" y="2558254"/>
                </a:lnTo>
                <a:lnTo>
                  <a:pt x="16989080" y="0"/>
                </a:lnTo>
                <a:close/>
              </a:path>
            </a:pathLst>
          </a:custGeom>
          <a:solidFill>
            <a:srgbClr val="306BCF"/>
          </a:solidFill>
        </p:spPr>
        <p:txBody>
          <a:bodyPr wrap="square" lIns="108000" tIns="36000" rIns="36000" bIns="0" rtlCol="0"/>
          <a:lstStyle/>
          <a:p>
            <a:pPr marR="0" lvl="0" indent="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Il </a:t>
            </a:r>
            <a:r>
              <a:rPr kumimoji="0" lang="it-IT" sz="2400" b="1" i="0" u="none" strike="noStrike" kern="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57%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delle aziende </a:t>
            </a:r>
            <a:r>
              <a:rPr kumimoji="0" lang="it-IT" sz="1200" b="1" i="0" u="none" strike="noStrike" kern="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sta già utilizzando o pensa di utilizzare i dati</a:t>
            </a:r>
            <a:r>
              <a:rPr kumimoji="0" lang="it-IT" sz="1200" b="1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provenienti dal veicolo grazie alla</a:t>
            </a:r>
            <a:r>
              <a:rPr kumimoji="0" lang="it-IT" sz="1200" b="0" i="0" u="none" strike="noStrike" kern="0" cap="none" spc="-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connettività </a:t>
            </a:r>
            <a:r>
              <a:rPr kumimoji="0" lang="it-IT" sz="12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nei prossimi 3 anni.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397052" y="953439"/>
            <a:ext cx="144000" cy="144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47" name="Chart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6033285"/>
              </p:ext>
            </p:extLst>
          </p:nvPr>
        </p:nvGraphicFramePr>
        <p:xfrm>
          <a:off x="1893888" y="1948153"/>
          <a:ext cx="2178050" cy="240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hart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827696"/>
              </p:ext>
            </p:extLst>
          </p:nvPr>
        </p:nvGraphicFramePr>
        <p:xfrm>
          <a:off x="2311193" y="2408039"/>
          <a:ext cx="1343441" cy="148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Rettangolo 50"/>
          <p:cNvSpPr/>
          <p:nvPr/>
        </p:nvSpPr>
        <p:spPr>
          <a:xfrm>
            <a:off x="280115" y="2316281"/>
            <a:ext cx="216000" cy="215900"/>
          </a:xfrm>
          <a:prstGeom prst="rect">
            <a:avLst/>
          </a:prstGeom>
          <a:solidFill>
            <a:srgbClr val="306BCF"/>
          </a:solidFill>
          <a:ln w="25400" cap="flat" cmpd="sng" algn="ctr">
            <a:solidFill>
              <a:srgbClr val="306BC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541052" y="2292409"/>
            <a:ext cx="1638450" cy="549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it-IT" sz="1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UTILIZZANO O PENSANO DI UTILIZZARE ENTRO 3 ANNI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280115" y="1943159"/>
            <a:ext cx="216000" cy="217488"/>
          </a:xfrm>
          <a:prstGeom prst="rect">
            <a:avLst/>
          </a:prstGeom>
          <a:solidFill>
            <a:srgbClr val="C0C0C0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541052" y="1922522"/>
            <a:ext cx="1257450" cy="549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it-IT" sz="1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HANNO VEICOLI CONNESSI IN FLOTTA</a:t>
            </a:r>
          </a:p>
        </p:txBody>
      </p:sp>
      <p:sp>
        <p:nvSpPr>
          <p:cNvPr id="55" name="Ignore">
            <a:extLst>
              <a:ext uri="{FF2B5EF4-FFF2-40B4-BE49-F238E27FC236}">
                <a16:creationId xmlns:a16="http://schemas.microsoft.com/office/drawing/2014/main" id="{57976685-F8E1-1CFF-C8E7-0871CC757387}"/>
              </a:ext>
            </a:extLst>
          </p:cNvPr>
          <p:cNvSpPr/>
          <p:nvPr/>
        </p:nvSpPr>
        <p:spPr>
          <a:xfrm>
            <a:off x="264899" y="2816053"/>
            <a:ext cx="14972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lvl="1" defTabSz="609570" eaLnBrk="0" hangingPunct="0">
              <a:spcBef>
                <a:spcPts val="0"/>
              </a:spcBef>
              <a:buClr>
                <a:prstClr val="white">
                  <a:lumMod val="50000"/>
                </a:prstClr>
              </a:buClr>
              <a:buSzPct val="120000"/>
              <a:defRPr/>
            </a:pPr>
            <a:r>
              <a:rPr lang="it-IT" sz="900" i="1" kern="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* Considerando le aziende fino a 99 dipendenti</a:t>
            </a:r>
            <a:endParaRPr lang="en-GB" sz="900" i="1" kern="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38450" y="342905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43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2253812" y="3678891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Century Gothic" panose="020B0502020202020204" pitchFamily="34" charset="0"/>
              </a:rPr>
              <a:t>57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1971753" y="2644245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Century Gothic" panose="020B0502020202020204" pitchFamily="34" charset="0"/>
              </a:rPr>
              <a:t>79*</a:t>
            </a:r>
          </a:p>
        </p:txBody>
      </p:sp>
      <p:sp>
        <p:nvSpPr>
          <p:cNvPr id="60" name="object 2"/>
          <p:cNvSpPr/>
          <p:nvPr/>
        </p:nvSpPr>
        <p:spPr>
          <a:xfrm>
            <a:off x="5092700" y="742950"/>
            <a:ext cx="3780000" cy="1044575"/>
          </a:xfrm>
          <a:custGeom>
            <a:avLst/>
            <a:gdLst/>
            <a:ahLst/>
            <a:cxnLst/>
            <a:rect l="l" t="t" r="r" b="b"/>
            <a:pathLst>
              <a:path w="16989425" h="2558415">
                <a:moveTo>
                  <a:pt x="16989080" y="0"/>
                </a:moveTo>
                <a:lnTo>
                  <a:pt x="0" y="0"/>
                </a:lnTo>
                <a:lnTo>
                  <a:pt x="0" y="2558254"/>
                </a:lnTo>
                <a:lnTo>
                  <a:pt x="16989080" y="2558254"/>
                </a:lnTo>
                <a:lnTo>
                  <a:pt x="16989080" y="0"/>
                </a:lnTo>
                <a:close/>
              </a:path>
            </a:pathLst>
          </a:custGeom>
          <a:solidFill>
            <a:srgbClr val="306BCF"/>
          </a:solidFill>
        </p:spPr>
        <p:txBody>
          <a:bodyPr wrap="square" lIns="108000" tIns="36000" rIns="36000" bIns="0" rtlCol="0"/>
          <a:lstStyle/>
          <a:p>
            <a:pPr lvl="0" indent="266700">
              <a:defRPr/>
            </a:pPr>
            <a:r>
              <a:rPr lang="it-IT" sz="2400" b="1" kern="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r>
              <a:rPr lang="it-IT" sz="1400" kern="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aziende</a:t>
            </a:r>
            <a:r>
              <a:rPr lang="it-IT" sz="1200" b="1" kern="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 </a:t>
            </a:r>
            <a:r>
              <a:rPr lang="it-IT" sz="2400" b="1" kern="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</a:t>
            </a:r>
            <a:r>
              <a:rPr lang="it-IT" sz="1400" kern="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0" spc="-5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rivolgono al </a:t>
            </a:r>
            <a:r>
              <a:rPr lang="it-IT" sz="1200" b="1" kern="0" spc="-5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partner di mobilità</a:t>
            </a:r>
            <a:r>
              <a:rPr lang="it-IT" sz="1200" kern="0" spc="-5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per </a:t>
            </a:r>
            <a:r>
              <a:rPr lang="it-IT" sz="1200" b="1" kern="0" spc="-5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l’implementazione</a:t>
            </a:r>
            <a:r>
              <a:rPr lang="it-IT" sz="1200" kern="0" spc="-5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di un sistema di </a:t>
            </a:r>
            <a:r>
              <a:rPr lang="it-IT" sz="1200" b="1" kern="0" spc="-5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telematica</a:t>
            </a:r>
            <a:r>
              <a:rPr lang="it-IT" sz="1200" kern="0" spc="-5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sulla propria flotta, </a:t>
            </a:r>
            <a:r>
              <a:rPr lang="it-IT" sz="1200" b="1" kern="0" spc="-5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riconoscendogli</a:t>
            </a:r>
            <a:r>
              <a:rPr lang="it-IT" sz="1200" kern="0" spc="-5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una </a:t>
            </a:r>
            <a:r>
              <a:rPr lang="it-IT" sz="1200" b="1" kern="0" spc="-5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expertise</a:t>
            </a:r>
            <a:r>
              <a:rPr lang="it-IT" sz="1200" kern="0" spc="-5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almeno equivalente a soggetti esterni.</a:t>
            </a:r>
          </a:p>
        </p:txBody>
      </p:sp>
      <p:sp>
        <p:nvSpPr>
          <p:cNvPr id="61" name="Rettangolo 60"/>
          <p:cNvSpPr/>
          <p:nvPr/>
        </p:nvSpPr>
        <p:spPr>
          <a:xfrm>
            <a:off x="5210352" y="953439"/>
            <a:ext cx="144000" cy="144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62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9727537"/>
              </p:ext>
            </p:extLst>
          </p:nvPr>
        </p:nvGraphicFramePr>
        <p:xfrm>
          <a:off x="5842874" y="1948153"/>
          <a:ext cx="2279651" cy="249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Callout 6 62"/>
          <p:cNvSpPr/>
          <p:nvPr/>
        </p:nvSpPr>
        <p:spPr>
          <a:xfrm>
            <a:off x="7959889" y="2106865"/>
            <a:ext cx="912811" cy="236205"/>
          </a:xfrm>
          <a:prstGeom prst="accentCallout2">
            <a:avLst>
              <a:gd name="adj1" fmla="val 67817"/>
              <a:gd name="adj2" fmla="val -7672"/>
              <a:gd name="adj3" fmla="val 66818"/>
              <a:gd name="adj4" fmla="val -23568"/>
              <a:gd name="adj5" fmla="val 101006"/>
              <a:gd name="adj6" fmla="val -34962"/>
            </a:avLst>
          </a:prstGeom>
          <a:noFill/>
          <a:ln w="28575">
            <a:solidFill>
              <a:srgbClr val="306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1200" dirty="0">
                <a:solidFill>
                  <a:srgbClr val="485156"/>
                </a:solidFill>
                <a:latin typeface="Century Gothic" panose="020B0502020202020204" pitchFamily="34" charset="0"/>
              </a:rPr>
              <a:t>P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</a:rPr>
              <a:t>artner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</a:rPr>
              <a:t>di</a:t>
            </a:r>
            <a:r>
              <a:rPr kumimoji="0" lang="it-IT" sz="1400" i="0" u="none" strike="noStrike" kern="1200" cap="none" spc="0" normalizeH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</a:rPr>
              <a:t>mobilità</a:t>
            </a:r>
            <a:endParaRPr kumimoji="0" lang="it-IT" sz="900" i="0" u="none" strike="noStrike" kern="1200" cap="none" spc="0" normalizeH="0" baseline="0" noProof="0" dirty="0">
              <a:ln>
                <a:noFill/>
              </a:ln>
              <a:solidFill>
                <a:srgbClr val="48515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Ignore">
            <a:extLst>
              <a:ext uri="{FF2B5EF4-FFF2-40B4-BE49-F238E27FC236}">
                <a16:creationId xmlns:a16="http://schemas.microsoft.com/office/drawing/2014/main" id="{57976685-F8E1-1CFF-C8E7-0871CC757387}"/>
              </a:ext>
            </a:extLst>
          </p:cNvPr>
          <p:cNvSpPr/>
          <p:nvPr/>
        </p:nvSpPr>
        <p:spPr>
          <a:xfrm>
            <a:off x="41750" y="4401971"/>
            <a:ext cx="3060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lvl="1" defTabSz="609570" eaLnBrk="0" hangingPunct="0">
              <a:spcBef>
                <a:spcPts val="0"/>
              </a:spcBef>
              <a:buClr>
                <a:prstClr val="white">
                  <a:lumMod val="50000"/>
                </a:prstClr>
              </a:buClr>
              <a:buSzPct val="120000"/>
              <a:defRPr/>
            </a:pPr>
            <a:r>
              <a:rPr lang="it-IT" sz="800" i="1" kern="0" spc="-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Fonte: Il Barometro delle Flotte Aziendali e della Mobilità 2024</a:t>
            </a:r>
          </a:p>
          <a:p>
            <a:pPr marL="0" lvl="1" defTabSz="609570" eaLnBrk="0" hangingPunct="0">
              <a:spcBef>
                <a:spcPts val="0"/>
              </a:spcBef>
              <a:buClr>
                <a:prstClr val="white">
                  <a:lumMod val="50000"/>
                </a:prstClr>
              </a:buClr>
              <a:buSzPct val="120000"/>
              <a:defRPr/>
            </a:pPr>
            <a:endParaRPr lang="en-GB" sz="800" i="1" kern="0" spc="-5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Ignore">
            <a:extLst>
              <a:ext uri="{FF2B5EF4-FFF2-40B4-BE49-F238E27FC236}">
                <a16:creationId xmlns:a16="http://schemas.microsoft.com/office/drawing/2014/main" id="{57976685-F8E1-1CFF-C8E7-0871CC757387}"/>
              </a:ext>
            </a:extLst>
          </p:cNvPr>
          <p:cNvSpPr/>
          <p:nvPr/>
        </p:nvSpPr>
        <p:spPr>
          <a:xfrm>
            <a:off x="5641976" y="4401971"/>
            <a:ext cx="33591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lvl="1" defTabSz="609570" eaLnBrk="0" hangingPunct="0">
              <a:spcBef>
                <a:spcPts val="0"/>
              </a:spcBef>
              <a:buClr>
                <a:prstClr val="white">
                  <a:lumMod val="50000"/>
                </a:prstClr>
              </a:buClr>
              <a:buSzPct val="120000"/>
              <a:defRPr/>
            </a:pPr>
            <a:r>
              <a:rPr lang="it-IT" sz="800" i="1" kern="0" spc="-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Fonte: Il ruolo della connettività nel presente e nel futuro delle flotte operative</a:t>
            </a:r>
          </a:p>
          <a:p>
            <a:pPr marL="0" lvl="1" defTabSz="609570" eaLnBrk="0" hangingPunct="0">
              <a:spcBef>
                <a:spcPts val="0"/>
              </a:spcBef>
              <a:buClr>
                <a:prstClr val="white">
                  <a:lumMod val="50000"/>
                </a:prstClr>
              </a:buClr>
              <a:buSzPct val="120000"/>
              <a:defRPr/>
            </a:pPr>
            <a:endParaRPr lang="en-GB" sz="800" i="1" kern="0" spc="-5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Callout 6 65"/>
          <p:cNvSpPr/>
          <p:nvPr/>
        </p:nvSpPr>
        <p:spPr>
          <a:xfrm>
            <a:off x="4593945" y="3727733"/>
            <a:ext cx="1232813" cy="579423"/>
          </a:xfrm>
          <a:prstGeom prst="accentCallout2">
            <a:avLst>
              <a:gd name="adj1" fmla="val 31243"/>
              <a:gd name="adj2" fmla="val 103994"/>
              <a:gd name="adj3" fmla="val 29889"/>
              <a:gd name="adj4" fmla="val 118597"/>
              <a:gd name="adj5" fmla="val -2325"/>
              <a:gd name="adj6" fmla="val 127122"/>
            </a:avLst>
          </a:prstGeom>
          <a:noFill/>
          <a:ln w="28575" cap="flat" cmpd="sng" algn="ctr">
            <a:solidFill>
              <a:srgbClr val="D6D7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</a:rPr>
              <a:t>A un soggetto esterno specializzato (IT) </a:t>
            </a:r>
          </a:p>
        </p:txBody>
      </p:sp>
    </p:spTree>
    <p:extLst>
      <p:ext uri="{BB962C8B-B14F-4D97-AF65-F5344CB8AC3E}">
        <p14:creationId xmlns:p14="http://schemas.microsoft.com/office/powerpoint/2010/main" val="39435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71441"/>
            <a:ext cx="6610894" cy="627060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484BE77-42A3-AD7E-B19B-C383BD6FF587}"/>
              </a:ext>
            </a:extLst>
          </p:cNvPr>
          <p:cNvSpPr txBox="1">
            <a:spLocks/>
          </p:cNvSpPr>
          <p:nvPr/>
        </p:nvSpPr>
        <p:spPr>
          <a:xfrm>
            <a:off x="266700" y="71441"/>
            <a:ext cx="9173633" cy="50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it-IT" sz="2000" spc="-50" dirty="0">
                <a:solidFill>
                  <a:prstClr val="black"/>
                </a:solidFill>
              </a:rPr>
              <a:t>RICERCA DI EFFICIENZA E CONTROLLO DEI COSTI GLI OBIETTIVI PRINCIPALI</a:t>
            </a:r>
            <a:endParaRPr kumimoji="0" lang="it-IT" sz="2000" b="0" i="0" u="none" strike="noStrike" kern="120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8501"/>
            <a:ext cx="3387036" cy="3828925"/>
          </a:xfrm>
          <a:prstGeom prst="rect">
            <a:avLst/>
          </a:prstGeom>
        </p:spPr>
      </p:pic>
      <p:sp>
        <p:nvSpPr>
          <p:cNvPr id="14" name="object 15"/>
          <p:cNvSpPr txBox="1"/>
          <p:nvPr/>
        </p:nvSpPr>
        <p:spPr>
          <a:xfrm>
            <a:off x="3495945" y="698501"/>
            <a:ext cx="5544000" cy="331885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71463" indent="-271463">
              <a:spcBef>
                <a:spcPts val="1800"/>
              </a:spcBef>
              <a:buClr>
                <a:srgbClr val="FFC000"/>
              </a:buClr>
              <a:buSzPct val="95000"/>
              <a:buFont typeface="Wingdings 2" panose="05020102010507070707" pitchFamily="18" charset="2"/>
              <a:buChar char="¢"/>
              <a:defRPr/>
            </a:pP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Stile</a:t>
            </a:r>
            <a:r>
              <a:rPr lang="it-IT" sz="1400" b="1" spc="-2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 guida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consumi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percorrenze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rappresentano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dati più importanti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supporto degli obiettivi</a:t>
            </a:r>
          </a:p>
          <a:p>
            <a:pPr marL="271463" indent="-271463">
              <a:spcBef>
                <a:spcPts val="1800"/>
              </a:spcBef>
              <a:buClr>
                <a:srgbClr val="FFC000"/>
              </a:buClr>
              <a:buSzPct val="95000"/>
              <a:buFont typeface="Wingdings 2" panose="05020102010507070707" pitchFamily="18" charset="2"/>
              <a:buChar char="¢"/>
              <a:defRPr/>
            </a:pP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capacità di prendere decisioni in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tempi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rapidi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basate su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dati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automatizzati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tempestivi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affidabili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certificati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diventa elemento rilevante per la gestione del business.</a:t>
            </a:r>
          </a:p>
          <a:p>
            <a:pPr marL="271463" indent="-271463">
              <a:spcBef>
                <a:spcPts val="1800"/>
              </a:spcBef>
              <a:buClr>
                <a:srgbClr val="FFC000"/>
              </a:buClr>
              <a:buSzPct val="95000"/>
              <a:buFont typeface="Wingdings 2" panose="05020102010507070707" pitchFamily="18" charset="2"/>
              <a:buChar char="¢"/>
              <a:defRPr/>
            </a:pP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</a:t>
            </a:r>
            <a:r>
              <a:rPr lang="it-IT" sz="1400" b="1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aziende</a:t>
            </a:r>
            <a:r>
              <a:rPr lang="it-IT" sz="1400" b="1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 10 consultano i dati</a:t>
            </a:r>
            <a:r>
              <a:rPr lang="it-IT" sz="1400" b="1" spc="-2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generati dalla connettività dei veicoli</a:t>
            </a:r>
          </a:p>
          <a:p>
            <a:pPr marL="271463" indent="-271463">
              <a:spcBef>
                <a:spcPts val="1800"/>
              </a:spcBef>
              <a:buClr>
                <a:srgbClr val="FFC000"/>
              </a:buClr>
              <a:buSzPct val="95000"/>
              <a:buFont typeface="Wingdings 2" panose="05020102010507070707" pitchFamily="18" charset="2"/>
              <a:buChar char="¢"/>
              <a:defRPr/>
            </a:pP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60% 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è già espresso sul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ritorno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della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connettività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sugli obiettivi aziendali: il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97% 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dichiara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soddisfatto/molto</a:t>
            </a:r>
            <a:r>
              <a:rPr lang="it-IT" sz="1400" b="1" spc="-2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soddisfatto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  <a:p>
            <a:pPr marL="271463" indent="-271463">
              <a:spcBef>
                <a:spcPts val="1800"/>
              </a:spcBef>
              <a:buClr>
                <a:srgbClr val="FFC000"/>
              </a:buClr>
              <a:buSzPct val="95000"/>
              <a:buFont typeface="Wingdings 2" panose="05020102010507070707" pitchFamily="18" charset="2"/>
              <a:buChar char="¢"/>
              <a:defRPr/>
            </a:pP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Indipendentemente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dalla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flotta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gestita, l’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85% 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delle aziende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vuole continuare a investire 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nella </a:t>
            </a:r>
            <a:r>
              <a:rPr lang="it-IT" sz="1400" b="1" spc="-20" dirty="0">
                <a:solidFill>
                  <a:srgbClr val="3473D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connettività</a:t>
            </a:r>
            <a:r>
              <a:rPr lang="it-IT" sz="1400" spc="-20" dirty="0">
                <a:solidFill>
                  <a:srgbClr val="48515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dei propri mezzi</a:t>
            </a:r>
          </a:p>
        </p:txBody>
      </p:sp>
    </p:spTree>
    <p:extLst>
      <p:ext uri="{BB962C8B-B14F-4D97-AF65-F5344CB8AC3E}">
        <p14:creationId xmlns:p14="http://schemas.microsoft.com/office/powerpoint/2010/main" val="14974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2117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416" imgH="416" progId="TCLayout.ActiveDocument.1">
                  <p:embed/>
                </p:oleObj>
              </mc:Choice>
              <mc:Fallback>
                <p:oleObj name="Diapositiva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t-IT" sz="3200" dirty="0">
              <a:latin typeface="Century Gothic" panose="020B0502020202020204" pitchFamily="34" charset="0"/>
              <a:ea typeface="+mj-ea"/>
              <a:cs typeface="Helvetica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4976"/>
            <a:ext cx="3387036" cy="3835976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71441"/>
            <a:ext cx="6610894" cy="627060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484BE77-42A3-AD7E-B19B-C383BD6FF587}"/>
              </a:ext>
            </a:extLst>
          </p:cNvPr>
          <p:cNvSpPr txBox="1">
            <a:spLocks/>
          </p:cNvSpPr>
          <p:nvPr/>
        </p:nvSpPr>
        <p:spPr>
          <a:xfrm>
            <a:off x="266700" y="71441"/>
            <a:ext cx="8564033" cy="50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it-IT" sz="2200" dirty="0">
                <a:solidFill>
                  <a:prstClr val="black"/>
                </a:solidFill>
              </a:rPr>
              <a:t>IL RUOLO DEI DATI NELLA MOBILITÀ ALTERNATIVA E IN SHARING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2045360" y="2270574"/>
            <a:ext cx="143481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BNPPSansCondensed-ExtraBold"/>
              </a:rPr>
              <a:t> 65%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BNPPSansCondensed-ExtraBold"/>
            </a:endParaRPr>
          </a:p>
        </p:txBody>
      </p:sp>
      <p:sp>
        <p:nvSpPr>
          <p:cNvPr id="21" name="object 23"/>
          <p:cNvSpPr/>
          <p:nvPr/>
        </p:nvSpPr>
        <p:spPr>
          <a:xfrm>
            <a:off x="1870146" y="2718061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19887" y="0"/>
                </a:moveTo>
                <a:lnTo>
                  <a:pt x="0" y="0"/>
                </a:lnTo>
                <a:lnTo>
                  <a:pt x="0" y="219887"/>
                </a:lnTo>
                <a:lnTo>
                  <a:pt x="219887" y="219887"/>
                </a:lnTo>
                <a:lnTo>
                  <a:pt x="219887" y="0"/>
                </a:lnTo>
                <a:close/>
              </a:path>
            </a:pathLst>
          </a:custGeom>
          <a:solidFill>
            <a:srgbClr val="3473D4"/>
          </a:solidFill>
          <a:ln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object 24"/>
          <p:cNvSpPr/>
          <p:nvPr/>
        </p:nvSpPr>
        <p:spPr>
          <a:xfrm>
            <a:off x="1870146" y="2938406"/>
            <a:ext cx="6480000" cy="0"/>
          </a:xfrm>
          <a:custGeom>
            <a:avLst/>
            <a:gdLst/>
            <a:ahLst/>
            <a:cxnLst/>
            <a:rect l="l" t="t" r="r" b="b"/>
            <a:pathLst>
              <a:path w="8486140">
                <a:moveTo>
                  <a:pt x="0" y="0"/>
                </a:moveTo>
                <a:lnTo>
                  <a:pt x="8485569" y="0"/>
                </a:lnTo>
              </a:path>
            </a:pathLst>
          </a:custGeom>
          <a:ln w="10469"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87036" y="1922104"/>
            <a:ext cx="4950513" cy="1015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Le aziende che offrono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almeno un servizio di mobilità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* ai propri dipendenti, anche tramite una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analisi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dei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dati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e degli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spostamenti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casa-lavoro</a:t>
            </a:r>
          </a:p>
        </p:txBody>
      </p:sp>
      <p:sp>
        <p:nvSpPr>
          <p:cNvPr id="29" name="object 16"/>
          <p:cNvSpPr txBox="1"/>
          <p:nvPr/>
        </p:nvSpPr>
        <p:spPr>
          <a:xfrm>
            <a:off x="1925681" y="3415473"/>
            <a:ext cx="162616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BNPPSansCondensed-ExtraBold"/>
              </a:rPr>
              <a:t> </a:t>
            </a:r>
            <a:r>
              <a:rPr kumimoji="0" lang="it-IT" sz="24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BNPPSansCondensed-ExtraBold"/>
              </a:rPr>
              <a:t>~</a:t>
            </a:r>
            <a:r>
              <a:rPr kumimoji="0" lang="it-IT" sz="44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BNPPSansCondensed-ExtraBold"/>
              </a:rPr>
              <a:t>60%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BNPPSansCondensed-ExtraBold"/>
            </a:endParaRPr>
          </a:p>
        </p:txBody>
      </p:sp>
      <p:sp>
        <p:nvSpPr>
          <p:cNvPr id="30" name="object 23"/>
          <p:cNvSpPr/>
          <p:nvPr/>
        </p:nvSpPr>
        <p:spPr>
          <a:xfrm>
            <a:off x="1870146" y="3862960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19887" y="0"/>
                </a:moveTo>
                <a:lnTo>
                  <a:pt x="0" y="0"/>
                </a:lnTo>
                <a:lnTo>
                  <a:pt x="0" y="219887"/>
                </a:lnTo>
                <a:lnTo>
                  <a:pt x="219887" y="219887"/>
                </a:lnTo>
                <a:lnTo>
                  <a:pt x="219887" y="0"/>
                </a:lnTo>
                <a:close/>
              </a:path>
            </a:pathLst>
          </a:custGeom>
          <a:solidFill>
            <a:srgbClr val="3473D4"/>
          </a:solidFill>
          <a:ln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object 24"/>
          <p:cNvSpPr/>
          <p:nvPr/>
        </p:nvSpPr>
        <p:spPr>
          <a:xfrm>
            <a:off x="1870146" y="4083305"/>
            <a:ext cx="6480000" cy="0"/>
          </a:xfrm>
          <a:custGeom>
            <a:avLst/>
            <a:gdLst/>
            <a:ahLst/>
            <a:cxnLst/>
            <a:rect l="l" t="t" r="r" b="b"/>
            <a:pathLst>
              <a:path w="8486140">
                <a:moveTo>
                  <a:pt x="0" y="0"/>
                </a:moveTo>
                <a:lnTo>
                  <a:pt x="8485569" y="0"/>
                </a:lnTo>
              </a:path>
            </a:pathLst>
          </a:custGeom>
          <a:ln w="10469"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387036" y="3256619"/>
            <a:ext cx="4053488" cy="8262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I dipendenti che sono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distanti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meno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di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20 km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o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meno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di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30 minuti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dal posto di lavoro. </a:t>
            </a:r>
          </a:p>
        </p:txBody>
      </p:sp>
      <p:sp>
        <p:nvSpPr>
          <p:cNvPr id="13" name="Ignore">
            <a:extLst>
              <a:ext uri="{FF2B5EF4-FFF2-40B4-BE49-F238E27FC236}">
                <a16:creationId xmlns:a16="http://schemas.microsoft.com/office/drawing/2014/main" id="{57976685-F8E1-1CFF-C8E7-0871CC757387}"/>
              </a:ext>
            </a:extLst>
          </p:cNvPr>
          <p:cNvSpPr/>
          <p:nvPr/>
        </p:nvSpPr>
        <p:spPr>
          <a:xfrm>
            <a:off x="4997669" y="4401971"/>
            <a:ext cx="40881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lvl="1" defTabSz="609570" eaLnBrk="0" hangingPunct="0">
              <a:spcBef>
                <a:spcPts val="0"/>
              </a:spcBef>
              <a:buClr>
                <a:prstClr val="white">
                  <a:lumMod val="50000"/>
                </a:prstClr>
              </a:buClr>
              <a:buSzPct val="120000"/>
              <a:defRPr/>
            </a:pPr>
            <a:r>
              <a:rPr lang="it-IT" sz="800" i="1" kern="0" spc="-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Fonte: Il Barometro delle Flotte Aziendali e della Mobilità 2024 // </a:t>
            </a:r>
            <a:r>
              <a:rPr lang="it-IT" sz="800" i="1" kern="0" spc="-50" dirty="0" err="1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Employee</a:t>
            </a:r>
            <a:r>
              <a:rPr lang="it-IT" sz="800" i="1" kern="0" spc="-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 Mobility Report 2024</a:t>
            </a:r>
          </a:p>
          <a:p>
            <a:pPr marL="0" lvl="1" defTabSz="609570" eaLnBrk="0" hangingPunct="0">
              <a:spcBef>
                <a:spcPts val="0"/>
              </a:spcBef>
              <a:buClr>
                <a:prstClr val="white">
                  <a:lumMod val="50000"/>
                </a:prstClr>
              </a:buClr>
              <a:buSzPct val="120000"/>
              <a:defRPr/>
            </a:pPr>
            <a:endParaRPr lang="en-GB" sz="800" i="1" kern="0" spc="-5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Ignore">
            <a:extLst>
              <a:ext uri="{FF2B5EF4-FFF2-40B4-BE49-F238E27FC236}">
                <a16:creationId xmlns:a16="http://schemas.microsoft.com/office/drawing/2014/main" id="{57976685-F8E1-1CFF-C8E7-0871CC757387}"/>
              </a:ext>
            </a:extLst>
          </p:cNvPr>
          <p:cNvSpPr/>
          <p:nvPr/>
        </p:nvSpPr>
        <p:spPr>
          <a:xfrm>
            <a:off x="6502834" y="2974722"/>
            <a:ext cx="22370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lvl="1" defTabSz="609570" eaLnBrk="0" hangingPunct="0">
              <a:spcBef>
                <a:spcPts val="0"/>
              </a:spcBef>
              <a:buClr>
                <a:prstClr val="white">
                  <a:lumMod val="50000"/>
                </a:prstClr>
              </a:buClr>
              <a:buSzPct val="120000"/>
              <a:defRPr/>
            </a:pPr>
            <a:r>
              <a:rPr lang="it-IT" sz="800" i="1" kern="0" spc="-5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</a:rPr>
              <a:t>* es: Corporate Car Sharing, Bike Sharing, …</a:t>
            </a:r>
          </a:p>
          <a:p>
            <a:pPr marL="0" lvl="1" defTabSz="609570" eaLnBrk="0" hangingPunct="0">
              <a:spcBef>
                <a:spcPts val="0"/>
              </a:spcBef>
              <a:buClr>
                <a:prstClr val="white">
                  <a:lumMod val="50000"/>
                </a:prstClr>
              </a:buClr>
              <a:buSzPct val="120000"/>
              <a:defRPr/>
            </a:pPr>
            <a:endParaRPr lang="en-GB" sz="800" i="1" kern="0" spc="-50" dirty="0">
              <a:solidFill>
                <a:prstClr val="white">
                  <a:lumMod val="6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1998793" y="1045455"/>
            <a:ext cx="143481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BNPPSansCondensed-ExtraBold"/>
              </a:rPr>
              <a:t> 8/10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BNPPSansCondensed-ExtraBold"/>
            </a:endParaRPr>
          </a:p>
        </p:txBody>
      </p:sp>
      <p:sp>
        <p:nvSpPr>
          <p:cNvPr id="16" name="object 23"/>
          <p:cNvSpPr/>
          <p:nvPr/>
        </p:nvSpPr>
        <p:spPr>
          <a:xfrm>
            <a:off x="1870146" y="1492942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19887" y="0"/>
                </a:moveTo>
                <a:lnTo>
                  <a:pt x="0" y="0"/>
                </a:lnTo>
                <a:lnTo>
                  <a:pt x="0" y="219887"/>
                </a:lnTo>
                <a:lnTo>
                  <a:pt x="219887" y="219887"/>
                </a:lnTo>
                <a:lnTo>
                  <a:pt x="219887" y="0"/>
                </a:lnTo>
                <a:close/>
              </a:path>
            </a:pathLst>
          </a:custGeom>
          <a:solidFill>
            <a:srgbClr val="3473D4"/>
          </a:solidFill>
          <a:ln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object 24"/>
          <p:cNvSpPr/>
          <p:nvPr/>
        </p:nvSpPr>
        <p:spPr>
          <a:xfrm>
            <a:off x="1870146" y="1713287"/>
            <a:ext cx="6480000" cy="0"/>
          </a:xfrm>
          <a:custGeom>
            <a:avLst/>
            <a:gdLst/>
            <a:ahLst/>
            <a:cxnLst/>
            <a:rect l="l" t="t" r="r" b="b"/>
            <a:pathLst>
              <a:path w="8486140">
                <a:moveTo>
                  <a:pt x="0" y="0"/>
                </a:moveTo>
                <a:lnTo>
                  <a:pt x="8485569" y="0"/>
                </a:lnTo>
              </a:path>
            </a:pathLst>
          </a:custGeom>
          <a:ln w="10469">
            <a:solidFill>
              <a:srgbClr val="3473D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387036" y="696985"/>
            <a:ext cx="4950513" cy="10158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sono i </a:t>
            </a:r>
            <a:r>
              <a:rPr lang="it-IT" sz="14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decision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maker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sulle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soluzioni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di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mobilità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che appartengono al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Top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Management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(CEO,CFO,COO..) e che hanno come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priorità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temi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ESG</a:t>
            </a:r>
            <a:r>
              <a:rPr lang="it-IT" sz="1400" dirty="0">
                <a:latin typeface="Century Gothic" panose="020B0502020202020204" pitchFamily="34" charset="0"/>
                <a:cs typeface="Arial" panose="020B0604020202020204" pitchFamily="34" charset="0"/>
              </a:rPr>
              <a:t> e </a:t>
            </a:r>
            <a:r>
              <a:rPr lang="it-IT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WELFARE</a:t>
            </a:r>
          </a:p>
        </p:txBody>
      </p:sp>
    </p:spTree>
    <p:extLst>
      <p:ext uri="{BB962C8B-B14F-4D97-AF65-F5344CB8AC3E}">
        <p14:creationId xmlns:p14="http://schemas.microsoft.com/office/powerpoint/2010/main" val="54465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416" imgH="416" progId="TCLayout.ActiveDocument.1">
                  <p:embed/>
                </p:oleObj>
              </mc:Choice>
              <mc:Fallback>
                <p:oleObj name="Diapositiva think-cell" r:id="rId4" imgW="416" imgH="416" progId="TCLayout.ActiveDocument.1">
                  <p:embed/>
                  <p:pic>
                    <p:nvPicPr>
                      <p:cNvPr id="5" name="Oggetto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1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484BE77-42A3-AD7E-B19B-C383BD6FF587}"/>
              </a:ext>
            </a:extLst>
          </p:cNvPr>
          <p:cNvSpPr txBox="1">
            <a:spLocks/>
          </p:cNvSpPr>
          <p:nvPr/>
        </p:nvSpPr>
        <p:spPr>
          <a:xfrm>
            <a:off x="266700" y="71441"/>
            <a:ext cx="8399214" cy="50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Helvetica" panose="020B0604020202020204" pitchFamily="34" charset="0"/>
              </a:rPr>
              <a:t>LE SOLUZIONI DI SHARING: UN APPROCCIO MODERNO ED EFFICIENTE PER</a:t>
            </a:r>
            <a:r>
              <a:rPr kumimoji="0" lang="it-IT" sz="18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Helvetica" panose="020B0604020202020204" pitchFamily="34" charset="0"/>
              </a:rPr>
              <a:t> TRAGUARDARE OBIETTIVI DI </a:t>
            </a:r>
            <a:r>
              <a:rPr kumimoji="0" lang="it-IT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Helvetica" panose="020B0604020202020204" pitchFamily="34" charset="0"/>
              </a:rPr>
              <a:t>COSTI, SOSTENIBILITÀ E GESTIONE DELLA FLOTTA</a:t>
            </a:r>
          </a:p>
        </p:txBody>
      </p:sp>
      <p:sp>
        <p:nvSpPr>
          <p:cNvPr id="27" name="object 2"/>
          <p:cNvSpPr/>
          <p:nvPr/>
        </p:nvSpPr>
        <p:spPr>
          <a:xfrm>
            <a:off x="266698" y="721358"/>
            <a:ext cx="8712000" cy="552063"/>
          </a:xfrm>
          <a:custGeom>
            <a:avLst/>
            <a:gdLst/>
            <a:ahLst/>
            <a:cxnLst/>
            <a:rect l="l" t="t" r="r" b="b"/>
            <a:pathLst>
              <a:path w="16989425" h="2558415">
                <a:moveTo>
                  <a:pt x="16989080" y="0"/>
                </a:moveTo>
                <a:lnTo>
                  <a:pt x="0" y="0"/>
                </a:lnTo>
                <a:lnTo>
                  <a:pt x="0" y="2558254"/>
                </a:lnTo>
                <a:lnTo>
                  <a:pt x="16989080" y="2558254"/>
                </a:lnTo>
                <a:lnTo>
                  <a:pt x="16989080" y="0"/>
                </a:lnTo>
                <a:close/>
              </a:path>
            </a:pathLst>
          </a:custGeom>
          <a:solidFill>
            <a:srgbClr val="306BCF"/>
          </a:solidFill>
        </p:spPr>
        <p:txBody>
          <a:bodyPr wrap="square" lIns="108000" tIns="36000" rIns="36000" bIns="0" rtlCol="0"/>
          <a:lstStyle/>
          <a:p>
            <a:pPr marL="0" marR="0" lvl="0" indent="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Adottare un sistema basato su dati per la gestione di veicoli non assegnati porta a una </a:t>
            </a:r>
            <a:r>
              <a:rPr kumimoji="0" lang="it-IT" sz="1600" b="1" i="0" u="none" strike="noStrike" kern="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ottimizzazione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dell’uso della ‘’</a:t>
            </a:r>
            <a:r>
              <a:rPr kumimoji="0" lang="it-IT" sz="1600" b="1" i="0" u="none" strike="noStrike" kern="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risorsa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’’ </a:t>
            </a:r>
            <a:r>
              <a:rPr kumimoji="0" lang="it-IT" sz="1600" b="1" i="0" u="none" strike="noStrike" kern="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flotta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, un </a:t>
            </a:r>
            <a:r>
              <a:rPr kumimoji="0" lang="it-IT" sz="1600" b="1" i="0" u="none" strike="noStrike" kern="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aumento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della </a:t>
            </a:r>
            <a:r>
              <a:rPr kumimoji="0" lang="it-IT" sz="1600" b="1" i="0" u="none" strike="noStrike" kern="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produttività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e un </a:t>
            </a:r>
            <a:r>
              <a:rPr kumimoji="0" lang="it-IT" sz="1600" b="1" i="0" u="none" strike="noStrike" kern="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aumento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dell’efficienza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sui costi.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78485" y="818832"/>
            <a:ext cx="144000" cy="144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30145" y="2194860"/>
            <a:ext cx="3420000" cy="193899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Massimizzazione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dell’utilizzo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dei veicoli aziendali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Riduzione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dei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rimborsi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per l’uso di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mezzi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privati 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per sviluppo del business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Riduzione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del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numero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veicoli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privati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in azienda e incentivo a spostamenti più sostenibili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4938358" y="2194860"/>
            <a:ext cx="3457930" cy="193899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Avere una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flotta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sempre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disponibile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e di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facile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gestione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per gestire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carichi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lavoro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fermi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improvvisi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Veicoli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allestiti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secondo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necessità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aziendali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Riduzione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costi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legati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a soluzioni di noleggio a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breve</a:t>
            </a:r>
            <a:r>
              <a:rPr kumimoji="0" lang="it-IT" sz="1400" b="0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-20" normalizeH="0" baseline="0" noProof="0" dirty="0">
                <a:ln>
                  <a:noFill/>
                </a:ln>
                <a:solidFill>
                  <a:srgbClr val="4851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termine</a:t>
            </a:r>
          </a:p>
        </p:txBody>
      </p:sp>
      <p:sp>
        <p:nvSpPr>
          <p:cNvPr id="31" name="object 2"/>
          <p:cNvSpPr/>
          <p:nvPr/>
        </p:nvSpPr>
        <p:spPr>
          <a:xfrm>
            <a:off x="730145" y="1619251"/>
            <a:ext cx="3420000" cy="341614"/>
          </a:xfrm>
          <a:custGeom>
            <a:avLst/>
            <a:gdLst/>
            <a:ahLst/>
            <a:cxnLst/>
            <a:rect l="l" t="t" r="r" b="b"/>
            <a:pathLst>
              <a:path w="16989425" h="2558415">
                <a:moveTo>
                  <a:pt x="16989080" y="0"/>
                </a:moveTo>
                <a:lnTo>
                  <a:pt x="0" y="0"/>
                </a:lnTo>
                <a:lnTo>
                  <a:pt x="0" y="2558254"/>
                </a:lnTo>
                <a:lnTo>
                  <a:pt x="16989080" y="2558254"/>
                </a:lnTo>
                <a:lnTo>
                  <a:pt x="16989080" y="0"/>
                </a:lnTo>
                <a:close/>
              </a:path>
            </a:pathLst>
          </a:custGeom>
          <a:solidFill>
            <a:srgbClr val="306BCF"/>
          </a:solidFill>
        </p:spPr>
        <p:txBody>
          <a:bodyPr wrap="square" lIns="36000" tIns="36000" rIns="36000" bIns="36000"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PASSANGER CAR</a:t>
            </a:r>
          </a:p>
        </p:txBody>
      </p:sp>
      <p:sp>
        <p:nvSpPr>
          <p:cNvPr id="32" name="object 2"/>
          <p:cNvSpPr/>
          <p:nvPr/>
        </p:nvSpPr>
        <p:spPr>
          <a:xfrm>
            <a:off x="4938358" y="1619251"/>
            <a:ext cx="3420000" cy="341614"/>
          </a:xfrm>
          <a:custGeom>
            <a:avLst/>
            <a:gdLst/>
            <a:ahLst/>
            <a:cxnLst/>
            <a:rect l="l" t="t" r="r" b="b"/>
            <a:pathLst>
              <a:path w="16989425" h="2558415">
                <a:moveTo>
                  <a:pt x="16989080" y="0"/>
                </a:moveTo>
                <a:lnTo>
                  <a:pt x="0" y="0"/>
                </a:lnTo>
                <a:lnTo>
                  <a:pt x="0" y="2558254"/>
                </a:lnTo>
                <a:lnTo>
                  <a:pt x="16989080" y="2558254"/>
                </a:lnTo>
                <a:lnTo>
                  <a:pt x="16989080" y="0"/>
                </a:lnTo>
                <a:close/>
              </a:path>
            </a:pathLst>
          </a:custGeom>
          <a:solidFill>
            <a:srgbClr val="306BCF"/>
          </a:solidFill>
        </p:spPr>
        <p:txBody>
          <a:bodyPr wrap="square" lIns="36000" tIns="36000" rIns="36000" bIns="36000"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LCV</a:t>
            </a: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681245" y="1574605"/>
            <a:ext cx="432059" cy="430905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7925203" y="1573510"/>
            <a:ext cx="43315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0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aria aperta, albero, strada, autunno&#10;&#10;Descrizione generata automaticamente">
            <a:extLst>
              <a:ext uri="{FF2B5EF4-FFF2-40B4-BE49-F238E27FC236}">
                <a16:creationId xmlns:a16="http://schemas.microsoft.com/office/drawing/2014/main" id="{F589DA4A-36F3-4C13-23D7-09903668C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65371"/>
          </a:xfrm>
        </p:spPr>
      </p:pic>
      <p:pic>
        <p:nvPicPr>
          <p:cNvPr id="5" name="Segnaposto contenuto 6" descr="Immagine che contiene aria aperta, albero, strada, autunno&#10;&#10;Descrizione generata automaticamente">
            <a:extLst>
              <a:ext uri="{FF2B5EF4-FFF2-40B4-BE49-F238E27FC236}">
                <a16:creationId xmlns:a16="http://schemas.microsoft.com/office/drawing/2014/main" id="{F589DA4A-36F3-4C13-23D7-09903668C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5371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679" r="6090"/>
          <a:stretch/>
        </p:blipFill>
        <p:spPr>
          <a:xfrm>
            <a:off x="2973977" y="645213"/>
            <a:ext cx="3217818" cy="232036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536901" y="3031559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</a:rPr>
              <a:t>mobility-observatory.arval.it/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3977" y="3031071"/>
            <a:ext cx="568013" cy="4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92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3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2.77803100000000036118E+00&quot;&gt;&lt;m_msothmcolidx val=&quot;0&quot;/&gt;&lt;m_rgb r=&quot;30&quot; g=&quot;6B&quot; b=&quot;CF&quot;/&gt;&lt;m_nBrightness endver=&quot;26206&quot; val=&quot;0&quot;/&gt;&lt;/elem&gt;&lt;elem m_fUsage=&quot;2.43900000000000005684E+00&quot;&gt;&lt;m_msothmcolidx val=&quot;0&quot;/&gt;&lt;m_rgb r=&quot;61&quot; g=&quot;8E&quot; b=&quot;DA&quot;/&gt;&lt;m_nBrightness endver=&quot;26206&quot;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nDfECGn1t6k8hpwIpjy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HY2IzT4Kbnz3gZAjKx1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J7JbpLjtIdm6rhteYd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0EWRl3MX5i.xynm_Rs4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ng6nyrqRlAFXuY2vbn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0EWRl3MX5i.xynm_Rs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Y0xGIwGJCbINOcjKVT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u9kUgZ8GuG3iIlU_wzPg"/>
</p:tagLst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6339</TotalTime>
  <Words>684</Words>
  <Application>Microsoft Office PowerPoint</Application>
  <PresentationFormat>Presentazione su schermo (16:9)</PresentationFormat>
  <Paragraphs>70</Paragraphs>
  <Slides>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Arial</vt:lpstr>
      <vt:lpstr>Avenir Roman</vt:lpstr>
      <vt:lpstr>Calibri</vt:lpstr>
      <vt:lpstr>Calibri Light</vt:lpstr>
      <vt:lpstr>Century Gothic</vt:lpstr>
      <vt:lpstr>Helvetica</vt:lpstr>
      <vt:lpstr>Wingdings 2</vt:lpstr>
      <vt:lpstr>Personalizza struttura</vt:lpstr>
      <vt:lpstr>1_Personalizza struttura</vt:lpstr>
      <vt:lpstr>2_Personalizza struttura</vt:lpstr>
      <vt:lpstr>Diapositiva think-cell</vt:lpstr>
      <vt:lpstr>Presentazione standard di PowerPoint</vt:lpstr>
      <vt:lpstr> </vt:lpstr>
      <vt:lpstr> </vt:lpstr>
      <vt:lpstr> </vt:lpstr>
      <vt:lpstr> </vt:lpstr>
      <vt:lpstr>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Selleri</dc:creator>
  <cp:lastModifiedBy>Michele Amici</cp:lastModifiedBy>
  <cp:revision>367</cp:revision>
  <cp:lastPrinted>2018-02-08T15:57:46Z</cp:lastPrinted>
  <dcterms:created xsi:type="dcterms:W3CDTF">2016-04-20T08:44:36Z</dcterms:created>
  <dcterms:modified xsi:type="dcterms:W3CDTF">2024-12-03T11:33:12Z</dcterms:modified>
</cp:coreProperties>
</file>