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</p:sldMasterIdLst>
  <p:notesMasterIdLst>
    <p:notesMasterId r:id="rId12"/>
  </p:notesMasterIdLst>
  <p:sldIdLst>
    <p:sldId id="257" r:id="rId2"/>
    <p:sldId id="258" r:id="rId3"/>
    <p:sldId id="2134806364" r:id="rId4"/>
    <p:sldId id="263" r:id="rId5"/>
    <p:sldId id="2134806360" r:id="rId6"/>
    <p:sldId id="259" r:id="rId7"/>
    <p:sldId id="270" r:id="rId8"/>
    <p:sldId id="2134806365" r:id="rId9"/>
    <p:sldId id="272" r:id="rId10"/>
    <p:sldId id="27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0000"/>
    <a:srgbClr val="33BFEB"/>
    <a:srgbClr val="FFFF00"/>
    <a:srgbClr val="00B0F0"/>
    <a:srgbClr val="70AD47"/>
    <a:srgbClr val="252339"/>
    <a:srgbClr val="FFC000"/>
    <a:srgbClr val="2E75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zzonna\Desktop\Lavorazione%20Dati\Copia%20di%20Flotta%20incidenza%20settore%20dati%20e%20grafici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zzonna\Desktop\Rapporto%20ANIASA\Rapporto%2023\Slide%20digital%20automotive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zzonna\Desktop\Lavorazione%20Dati\Copia%20di%20Flotta%20incidenza%20settore%20dati%20e%20grafici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zzonna\Desktop\Rapporto%20ANIASA\Rapporto%2024\Grafici%20presentazione%20rappor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zzonna\Desktop\Lavorazione%20Dati\Copia%20di%20Flotta%20incidenza%20settore%20dati%20e%20grafici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zzonna\AppData\Local\Microsoft\Windows\INetCache\Content.Outlook\Q00T4X16\Flotta%20circolante%20NLT%20%20(auto%20e%20van)%20per%20alimentazione%202021%20202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78695530493846"/>
          <c:y val="0.12092040642158994"/>
          <c:w val="0.71813428940978918"/>
          <c:h val="0.69674272311053143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bg1"/>
              </a:solidFill>
              <a:prstDash val="dash"/>
            </a:ln>
            <a:effectLst/>
          </c:spPr>
        </c:serLines>
        <c:axId val="65484255"/>
        <c:axId val="1"/>
      </c:barChart>
      <c:catAx>
        <c:axId val="654842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48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4615384615398E-2"/>
          <c:y val="0.102380773316306"/>
          <c:w val="0.89423076923076905"/>
          <c:h val="0.580569716292080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1-415A-8FF9-8841519CA8D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1-415A-8FF9-8841519CA8D2}"/>
              </c:ext>
            </c:extLst>
          </c:dPt>
          <c:cat>
            <c:strRef>
              <c:f>Sheet1!$A$2:$A$3</c:f>
              <c:strCache>
                <c:ptCount val="2"/>
                <c:pt idx="0">
                  <c:v>Label 1</c:v>
                </c:pt>
                <c:pt idx="1">
                  <c:v>Label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1-415A-8FF9-8841519C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Dispositivi telematici flotta noleggio</a:t>
            </a:r>
          </a:p>
          <a:p>
            <a:pPr>
              <a:defRPr b="1">
                <a:solidFill>
                  <a:schemeClr val="bg1"/>
                </a:solidFill>
              </a:defRPr>
            </a:pPr>
            <a:r>
              <a:rPr lang="it-IT" sz="2000" b="1" dirty="0">
                <a:solidFill>
                  <a:schemeClr val="bg1"/>
                </a:solidFill>
              </a:rPr>
              <a:t>2014-2024</a:t>
            </a:r>
          </a:p>
        </c:rich>
      </c:tx>
      <c:layout>
        <c:manualLayout>
          <c:xMode val="edge"/>
          <c:yMode val="edge"/>
          <c:x val="0.29915714950244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'Slide...'!$E$7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'Slide...'!$D$8:$D$18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(stima)</c:v>
                </c:pt>
              </c:strCache>
            </c:strRef>
          </c:cat>
          <c:val>
            <c:numRef>
              <c:f>'Slide...'!$E$8:$E$18</c:f>
              <c:numCache>
                <c:formatCode>#,##0</c:formatCode>
                <c:ptCount val="11"/>
                <c:pt idx="0">
                  <c:v>80000</c:v>
                </c:pt>
                <c:pt idx="1">
                  <c:v>130000</c:v>
                </c:pt>
                <c:pt idx="2">
                  <c:v>189000</c:v>
                </c:pt>
                <c:pt idx="3">
                  <c:v>280000</c:v>
                </c:pt>
                <c:pt idx="4">
                  <c:v>460000</c:v>
                </c:pt>
                <c:pt idx="5">
                  <c:v>590000</c:v>
                </c:pt>
                <c:pt idx="6">
                  <c:v>655000</c:v>
                </c:pt>
                <c:pt idx="7">
                  <c:v>695000</c:v>
                </c:pt>
                <c:pt idx="8">
                  <c:v>770000</c:v>
                </c:pt>
                <c:pt idx="9">
                  <c:v>790000</c:v>
                </c:pt>
                <c:pt idx="10">
                  <c:v>860000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7-4EA4-9540-2491A7DBC34A}"/>
            </c:ext>
          </c:extLst>
        </c:ser>
        <c:ser>
          <c:idx val="1"/>
          <c:order val="1"/>
          <c:tx>
            <c:strRef>
              <c:f>'Slide...'!$F$7</c:f>
              <c:strCache>
                <c:ptCount val="1"/>
                <c:pt idx="0">
                  <c:v>VCL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'Slide...'!$D$8:$D$18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(stima)</c:v>
                </c:pt>
              </c:strCache>
            </c:strRef>
          </c:cat>
          <c:val>
            <c:numRef>
              <c:f>'Slide...'!$F$8:$F$18</c:f>
              <c:numCache>
                <c:formatCode>#,##0</c:formatCode>
                <c:ptCount val="11"/>
                <c:pt idx="0">
                  <c:v>38000</c:v>
                </c:pt>
                <c:pt idx="1">
                  <c:v>60000</c:v>
                </c:pt>
                <c:pt idx="2">
                  <c:v>71000</c:v>
                </c:pt>
                <c:pt idx="3">
                  <c:v>92000</c:v>
                </c:pt>
                <c:pt idx="4">
                  <c:v>110000</c:v>
                </c:pt>
                <c:pt idx="5">
                  <c:v>115000</c:v>
                </c:pt>
                <c:pt idx="6">
                  <c:v>140000</c:v>
                </c:pt>
                <c:pt idx="7">
                  <c:v>145000</c:v>
                </c:pt>
                <c:pt idx="8">
                  <c:v>140000</c:v>
                </c:pt>
                <c:pt idx="9">
                  <c:v>150000</c:v>
                </c:pt>
                <c:pt idx="10">
                  <c:v>180000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7-4EA4-9540-2491A7DBC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04479"/>
        <c:axId val="1"/>
      </c:barChart>
      <c:lineChart>
        <c:grouping val="standard"/>
        <c:varyColors val="0"/>
        <c:ser>
          <c:idx val="2"/>
          <c:order val="2"/>
          <c:tx>
            <c:strRef>
              <c:f>'Slide...'!$G$7</c:f>
              <c:strCache>
                <c:ptCount val="1"/>
                <c:pt idx="0">
                  <c:v>FLOTTA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r>
                      <a:rPr lang="en-US" sz="1800" b="1" dirty="0"/>
                      <a:t>1.100.000</a:t>
                    </a:r>
                    <a:endParaRPr lang="en-US" sz="12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FB7-4EA4-9540-2491A7DBC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'Slide...'!$D$8:$D$18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 (stima)</c:v>
                </c:pt>
              </c:strCache>
            </c:strRef>
          </c:cat>
          <c:val>
            <c:numRef>
              <c:f>'Slide...'!$G$8:$G$18</c:f>
              <c:numCache>
                <c:formatCode>#,##0</c:formatCode>
                <c:ptCount val="11"/>
                <c:pt idx="0">
                  <c:v>118000</c:v>
                </c:pt>
                <c:pt idx="1">
                  <c:v>190000</c:v>
                </c:pt>
                <c:pt idx="2">
                  <c:v>260000</c:v>
                </c:pt>
                <c:pt idx="3">
                  <c:v>372000</c:v>
                </c:pt>
                <c:pt idx="4">
                  <c:v>570000</c:v>
                </c:pt>
                <c:pt idx="5">
                  <c:v>705000</c:v>
                </c:pt>
                <c:pt idx="6">
                  <c:v>795000</c:v>
                </c:pt>
                <c:pt idx="7">
                  <c:v>880000</c:v>
                </c:pt>
                <c:pt idx="8">
                  <c:v>910000</c:v>
                </c:pt>
                <c:pt idx="9">
                  <c:v>940000</c:v>
                </c:pt>
                <c:pt idx="10">
                  <c:v>1040000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B7-4EA4-9540-2491A7DBC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04479"/>
        <c:axId val="1"/>
      </c:lineChart>
      <c:catAx>
        <c:axId val="14750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50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78695530493846"/>
          <c:y val="5.1375550628341482E-2"/>
          <c:w val="0.71813428940978918"/>
          <c:h val="0.76628742532145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'Flotta 2 '!$B$7</c:f>
              <c:strCache>
                <c:ptCount val="1"/>
                <c:pt idx="0">
                  <c:v>Flotta NBT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rgbClr val="041827"/>
              </a:solidFill>
              <a:round/>
            </a:ln>
            <a:effectLst/>
          </c:spPr>
          <c:invertIfNegative val="0"/>
          <c:cat>
            <c:strRef>
              <c:f>'Flotta 2 '!$A$8:$A$17</c:f>
              <c:strCach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2023*</c:v>
                </c:pt>
                <c:pt idx="9">
                  <c:v>2024*</c:v>
                </c:pt>
              </c:strCache>
            </c:strRef>
          </c:cat>
          <c:val>
            <c:numRef>
              <c:f>'Flotta 2 '!$B$8:$B$17</c:f>
              <c:numCache>
                <c:formatCode>#,##0</c:formatCode>
                <c:ptCount val="10"/>
                <c:pt idx="0">
                  <c:v>32000</c:v>
                </c:pt>
                <c:pt idx="1">
                  <c:v>70000</c:v>
                </c:pt>
                <c:pt idx="2">
                  <c:v>106000</c:v>
                </c:pt>
                <c:pt idx="3">
                  <c:v>114700</c:v>
                </c:pt>
                <c:pt idx="4">
                  <c:v>145000</c:v>
                </c:pt>
                <c:pt idx="5">
                  <c:v>105770</c:v>
                </c:pt>
                <c:pt idx="6">
                  <c:v>115300</c:v>
                </c:pt>
                <c:pt idx="7">
                  <c:v>125000</c:v>
                </c:pt>
                <c:pt idx="8">
                  <c:v>140000</c:v>
                </c:pt>
                <c:pt idx="9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9-4DB6-8821-05FE5E1240DF}"/>
            </c:ext>
          </c:extLst>
        </c:ser>
        <c:ser>
          <c:idx val="1"/>
          <c:order val="1"/>
          <c:tx>
            <c:strRef>
              <c:f>'Flotta 2 '!$C$7</c:f>
              <c:strCache>
                <c:ptCount val="1"/>
                <c:pt idx="0">
                  <c:v>Flotta NLT 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rgbClr val="041827"/>
              </a:solidFill>
              <a:round/>
            </a:ln>
            <a:effectLst/>
          </c:spPr>
          <c:invertIfNegative val="0"/>
          <c:cat>
            <c:strRef>
              <c:f>'Flotta 2 '!$A$8:$A$17</c:f>
              <c:strCache>
                <c:ptCount val="10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2023*</c:v>
                </c:pt>
                <c:pt idx="9">
                  <c:v>2024*</c:v>
                </c:pt>
              </c:strCache>
            </c:strRef>
          </c:cat>
          <c:val>
            <c:numRef>
              <c:f>'Flotta 2 '!$C$8:$C$17</c:f>
              <c:numCache>
                <c:formatCode>#,##0</c:formatCode>
                <c:ptCount val="10"/>
                <c:pt idx="0">
                  <c:v>21000</c:v>
                </c:pt>
                <c:pt idx="1">
                  <c:v>183000</c:v>
                </c:pt>
                <c:pt idx="2">
                  <c:v>470000</c:v>
                </c:pt>
                <c:pt idx="3">
                  <c:v>513000</c:v>
                </c:pt>
                <c:pt idx="4">
                  <c:v>546000</c:v>
                </c:pt>
                <c:pt idx="5">
                  <c:v>964000</c:v>
                </c:pt>
                <c:pt idx="6">
                  <c:v>1032000</c:v>
                </c:pt>
                <c:pt idx="7">
                  <c:v>1100000</c:v>
                </c:pt>
                <c:pt idx="8">
                  <c:v>1180000</c:v>
                </c:pt>
                <c:pt idx="9">
                  <c:v>1250000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9-4DB6-8821-05FE5E124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bg1"/>
              </a:solidFill>
              <a:prstDash val="dash"/>
            </a:ln>
            <a:effectLst/>
          </c:spPr>
        </c:serLines>
        <c:axId val="65484255"/>
        <c:axId val="1"/>
      </c:barChart>
      <c:catAx>
        <c:axId val="654842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defRPr>
            </a:pPr>
            <a:endParaRPr lang="it-IT"/>
          </a:p>
        </c:txPr>
        <c:crossAx val="6548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dirty="0">
                <a:solidFill>
                  <a:schemeClr val="bg1"/>
                </a:solidFill>
                <a:latin typeface="Avenir Book" panose="02000503020000020003"/>
              </a:rPr>
              <a:t>Incidenza noleggio su mercato auto</a:t>
            </a:r>
          </a:p>
        </c:rich>
      </c:tx>
      <c:layout>
        <c:manualLayout>
          <c:xMode val="edge"/>
          <c:yMode val="edge"/>
          <c:x val="0.23597473426062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0941883719053518E-2"/>
                  <c:y val="-6.32977803807468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chemeClr val="accent6"/>
                        </a:solidFill>
                      </a:rPr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996-454A-A0FE-5C38A06C4509}"/>
                </c:ext>
              </c:extLst>
            </c:dLbl>
            <c:dLbl>
              <c:idx val="9"/>
              <c:layout>
                <c:manualLayout>
                  <c:x val="-4.4275870244292047E-2"/>
                  <c:y val="-4.765345558479839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FF0000"/>
                        </a:solidFill>
                      </a:rPr>
                      <a:t>27%*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996-454A-A0FE-5C38A06C450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2000" dirty="0"/>
                      <a:t>?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996-454A-A0FE-5C38A06C4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'Slide 8'!$F$3:$F$13</c:f>
              <c:numCache>
                <c:formatCode>General</c:formatCode>
                <c:ptCount val="11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'Slide 8'!$G$3:$G$13</c:f>
              <c:numCache>
                <c:formatCode>0%</c:formatCode>
                <c:ptCount val="1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0.13</c:v>
                </c:pt>
                <c:pt idx="4">
                  <c:v>0.2</c:v>
                </c:pt>
                <c:pt idx="5">
                  <c:v>0.22</c:v>
                </c:pt>
                <c:pt idx="6">
                  <c:v>0.23</c:v>
                </c:pt>
                <c:pt idx="7">
                  <c:v>0.26</c:v>
                </c:pt>
                <c:pt idx="8">
                  <c:v>0.28000000000000003</c:v>
                </c:pt>
                <c:pt idx="9">
                  <c:v>0.28000000000000003</c:v>
                </c:pt>
                <c:pt idx="10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96-454A-A0FE-5C38A06C45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15875" cap="flat" cmpd="sng" algn="ctr">
              <a:solidFill>
                <a:srgbClr val="92D050"/>
              </a:solidFill>
              <a:round/>
            </a:ln>
            <a:effectLst/>
          </c:spPr>
        </c:dropLines>
        <c:smooth val="0"/>
        <c:axId val="437349311"/>
        <c:axId val="437361311"/>
      </c:lineChart>
      <c:catAx>
        <c:axId val="43734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defRPr>
            </a:pPr>
            <a:endParaRPr lang="it-IT"/>
          </a:p>
        </c:txPr>
        <c:crossAx val="437361311"/>
        <c:crosses val="autoZero"/>
        <c:auto val="1"/>
        <c:lblAlgn val="ctr"/>
        <c:lblOffset val="100"/>
        <c:noMultiLvlLbl val="0"/>
      </c:catAx>
      <c:valAx>
        <c:axId val="43736131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defRPr>
            </a:pPr>
            <a:endParaRPr lang="it-IT"/>
          </a:p>
        </c:txPr>
        <c:crossAx val="43734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78695530493846"/>
          <c:y val="0.12092040642158994"/>
          <c:w val="0.71813428940978918"/>
          <c:h val="0.69674272311053143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bg1"/>
              </a:solidFill>
              <a:prstDash val="dash"/>
            </a:ln>
            <a:effectLst/>
          </c:spPr>
        </c:serLines>
        <c:axId val="65484255"/>
        <c:axId val="1"/>
      </c:barChart>
      <c:catAx>
        <c:axId val="654842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48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Foglio1!$G$38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Foglio1!$F$39:$F$44</c:f>
              <c:strCache>
                <c:ptCount val="6"/>
                <c:pt idx="0">
                  <c:v>Benzina</c:v>
                </c:pt>
                <c:pt idx="1">
                  <c:v>Diesel</c:v>
                </c:pt>
                <c:pt idx="2">
                  <c:v>Gpl + Metano</c:v>
                </c:pt>
                <c:pt idx="3">
                  <c:v>HEV</c:v>
                </c:pt>
                <c:pt idx="4">
                  <c:v>Plug-in</c:v>
                </c:pt>
                <c:pt idx="5">
                  <c:v>Elettriche (BEV)</c:v>
                </c:pt>
              </c:strCache>
            </c:strRef>
          </c:cat>
          <c:val>
            <c:numRef>
              <c:f>Foglio1!$G$39:$G$44</c:f>
              <c:numCache>
                <c:formatCode>#,##0</c:formatCode>
                <c:ptCount val="6"/>
                <c:pt idx="0">
                  <c:v>146505</c:v>
                </c:pt>
                <c:pt idx="1">
                  <c:v>667205</c:v>
                </c:pt>
                <c:pt idx="2">
                  <c:v>38133</c:v>
                </c:pt>
                <c:pt idx="3">
                  <c:v>184392</c:v>
                </c:pt>
                <c:pt idx="4" formatCode="General">
                  <c:v>59729</c:v>
                </c:pt>
                <c:pt idx="5">
                  <c:v>31263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D-467A-A50E-BA10F7885652}"/>
            </c:ext>
          </c:extLst>
        </c:ser>
        <c:ser>
          <c:idx val="1"/>
          <c:order val="1"/>
          <c:tx>
            <c:strRef>
              <c:f>Foglio1!$H$38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Foglio1!$F$39:$F$44</c:f>
              <c:strCache>
                <c:ptCount val="6"/>
                <c:pt idx="0">
                  <c:v>Benzina</c:v>
                </c:pt>
                <c:pt idx="1">
                  <c:v>Diesel</c:v>
                </c:pt>
                <c:pt idx="2">
                  <c:v>Gpl + Metano</c:v>
                </c:pt>
                <c:pt idx="3">
                  <c:v>HEV</c:v>
                </c:pt>
                <c:pt idx="4">
                  <c:v>Plug-in</c:v>
                </c:pt>
                <c:pt idx="5">
                  <c:v>Elettriche (BEV)</c:v>
                </c:pt>
              </c:strCache>
            </c:strRef>
          </c:cat>
          <c:val>
            <c:numRef>
              <c:f>Foglio1!$H$39:$H$44</c:f>
              <c:numCache>
                <c:formatCode>#,##0</c:formatCode>
                <c:ptCount val="6"/>
                <c:pt idx="0">
                  <c:v>156758</c:v>
                </c:pt>
                <c:pt idx="1">
                  <c:v>633072</c:v>
                </c:pt>
                <c:pt idx="2">
                  <c:v>35268</c:v>
                </c:pt>
                <c:pt idx="3">
                  <c:v>273185</c:v>
                </c:pt>
                <c:pt idx="4">
                  <c:v>78548</c:v>
                </c:pt>
                <c:pt idx="5">
                  <c:v>43376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D-467A-A50E-BA10F7885652}"/>
            </c:ext>
          </c:extLst>
        </c:ser>
        <c:ser>
          <c:idx val="2"/>
          <c:order val="2"/>
          <c:tx>
            <c:strRef>
              <c:f>Foglio1!$I$38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Foglio1!$F$39:$F$44</c:f>
              <c:strCache>
                <c:ptCount val="6"/>
                <c:pt idx="0">
                  <c:v>Benzina</c:v>
                </c:pt>
                <c:pt idx="1">
                  <c:v>Diesel</c:v>
                </c:pt>
                <c:pt idx="2">
                  <c:v>Gpl + Metano</c:v>
                </c:pt>
                <c:pt idx="3">
                  <c:v>HEV</c:v>
                </c:pt>
                <c:pt idx="4">
                  <c:v>Plug-in</c:v>
                </c:pt>
                <c:pt idx="5">
                  <c:v>Elettriche (BEV)</c:v>
                </c:pt>
              </c:strCache>
            </c:strRef>
          </c:cat>
          <c:val>
            <c:numRef>
              <c:f>Foglio1!$I$39:$I$44</c:f>
              <c:numCache>
                <c:formatCode>#,##0</c:formatCode>
                <c:ptCount val="6"/>
                <c:pt idx="0">
                  <c:v>160910</c:v>
                </c:pt>
                <c:pt idx="1">
                  <c:v>615873</c:v>
                </c:pt>
                <c:pt idx="2">
                  <c:v>33270</c:v>
                </c:pt>
                <c:pt idx="3">
                  <c:v>335675</c:v>
                </c:pt>
                <c:pt idx="4" formatCode="General">
                  <c:v>88484</c:v>
                </c:pt>
                <c:pt idx="5">
                  <c:v>48319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D-467A-A50E-BA10F7885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377103"/>
        <c:axId val="605379983"/>
      </c:barChart>
      <c:catAx>
        <c:axId val="60537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5379983"/>
        <c:crosses val="autoZero"/>
        <c:auto val="1"/>
        <c:lblAlgn val="ctr"/>
        <c:lblOffset val="100"/>
        <c:noMultiLvlLbl val="0"/>
      </c:catAx>
      <c:valAx>
        <c:axId val="605379983"/>
        <c:scaling>
          <c:orientation val="minMax"/>
          <c:max val="7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5377103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578438775279944E-2"/>
          <c:y val="3.825723724507727E-2"/>
          <c:w val="0.93937673906741725"/>
          <c:h val="0.845365703039492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explosion val="3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61-4690-92ED-88B4AF071E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61-4690-92ED-88B4AF071E6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61-4690-92ED-88B4AF071E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61-4690-92ED-88B4AF071E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E61-4690-92ED-88B4AF071E62}"/>
                </c:ext>
              </c:extLst>
            </c:dLbl>
            <c:dLbl>
              <c:idx val="1"/>
              <c:layout>
                <c:manualLayout>
                  <c:x val="0.107359802742237"/>
                  <c:y val="2.06006687485565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61-4690-92ED-88B4AF071E62}"/>
                </c:ext>
              </c:extLst>
            </c:dLbl>
            <c:dLbl>
              <c:idx val="2"/>
              <c:layout>
                <c:manualLayout>
                  <c:x val="0.11148648062225416"/>
                  <c:y val="5.41754109389591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61-4690-92ED-88B4AF071E62}"/>
                </c:ext>
              </c:extLst>
            </c:dLbl>
            <c:dLbl>
              <c:idx val="3"/>
              <c:layout>
                <c:manualLayout>
                  <c:x val="7.6553682613578616E-2"/>
                  <c:y val="0.104954613461326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61-4690-92ED-88B4AF071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Aziende</c:v>
                </c:pt>
                <c:pt idx="1">
                  <c:v>Privati P.IVA</c:v>
                </c:pt>
                <c:pt idx="2">
                  <c:v>Privati C.F.</c:v>
                </c:pt>
                <c:pt idx="3">
                  <c:v>P.A.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61-4690-92ED-88B4AF071E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988252019184206E-2"/>
          <c:y val="0.81534833164305298"/>
          <c:w val="0.88051207344570981"/>
          <c:h val="7.3068059725471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Foglio1!$B$2:$B$33</c:f>
              <c:numCache>
                <c:formatCode>mmm\-yy</c:formatCode>
                <c:ptCount val="3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</c:numCache>
            </c:numRef>
          </c:cat>
          <c:val>
            <c:numRef>
              <c:f>Foglio1!$C$2:$C$33</c:f>
              <c:numCache>
                <c:formatCode>0%</c:formatCode>
                <c:ptCount val="32"/>
                <c:pt idx="0">
                  <c:v>0.75</c:v>
                </c:pt>
                <c:pt idx="1">
                  <c:v>0.78</c:v>
                </c:pt>
                <c:pt idx="2">
                  <c:v>0.43</c:v>
                </c:pt>
                <c:pt idx="3">
                  <c:v>0.16</c:v>
                </c:pt>
                <c:pt idx="4">
                  <c:v>0.19</c:v>
                </c:pt>
                <c:pt idx="5">
                  <c:v>0.04</c:v>
                </c:pt>
                <c:pt idx="6">
                  <c:v>0.2</c:v>
                </c:pt>
                <c:pt idx="7">
                  <c:v>0.14000000000000001</c:v>
                </c:pt>
                <c:pt idx="8">
                  <c:v>0.18</c:v>
                </c:pt>
                <c:pt idx="9">
                  <c:v>0.16</c:v>
                </c:pt>
                <c:pt idx="10">
                  <c:v>0.31</c:v>
                </c:pt>
                <c:pt idx="11">
                  <c:v>0.52</c:v>
                </c:pt>
                <c:pt idx="12">
                  <c:v>0.18</c:v>
                </c:pt>
                <c:pt idx="13">
                  <c:v>0.37</c:v>
                </c:pt>
                <c:pt idx="14">
                  <c:v>0.42</c:v>
                </c:pt>
                <c:pt idx="15">
                  <c:v>0.45</c:v>
                </c:pt>
                <c:pt idx="16">
                  <c:v>0.65</c:v>
                </c:pt>
                <c:pt idx="17">
                  <c:v>0.56999999999999995</c:v>
                </c:pt>
                <c:pt idx="18">
                  <c:v>0.63</c:v>
                </c:pt>
                <c:pt idx="19">
                  <c:v>1.1000000000000001</c:v>
                </c:pt>
                <c:pt idx="20">
                  <c:v>0.16</c:v>
                </c:pt>
                <c:pt idx="21">
                  <c:v>0.3</c:v>
                </c:pt>
                <c:pt idx="22">
                  <c:v>0.05</c:v>
                </c:pt>
                <c:pt idx="23">
                  <c:v>-0.25</c:v>
                </c:pt>
                <c:pt idx="24">
                  <c:v>0.23</c:v>
                </c:pt>
                <c:pt idx="25">
                  <c:v>0.11</c:v>
                </c:pt>
                <c:pt idx="26">
                  <c:v>-0.12</c:v>
                </c:pt>
                <c:pt idx="27">
                  <c:v>0.18</c:v>
                </c:pt>
                <c:pt idx="28">
                  <c:v>-0.1</c:v>
                </c:pt>
                <c:pt idx="29">
                  <c:v>0</c:v>
                </c:pt>
                <c:pt idx="30">
                  <c:v>-0.09</c:v>
                </c:pt>
                <c:pt idx="31">
                  <c:v>-0.38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A-4517-A5C8-A1A050FAE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066716703"/>
        <c:axId val="2066723423"/>
      </c:barChart>
      <c:dateAx>
        <c:axId val="206671670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6723423"/>
        <c:crosses val="autoZero"/>
        <c:auto val="1"/>
        <c:lblOffset val="100"/>
        <c:baseTimeUnit val="months"/>
      </c:dateAx>
      <c:valAx>
        <c:axId val="206672342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671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4615384615398E-2"/>
          <c:y val="0.102380773316306"/>
          <c:w val="0.89423076923076905"/>
          <c:h val="0.580569716292080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13-412D-84A7-4976E4ECB7E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13-412D-84A7-4976E4ECB7E3}"/>
              </c:ext>
            </c:extLst>
          </c:dPt>
          <c:cat>
            <c:strRef>
              <c:f>Sheet1!$A$2:$A$3</c:f>
              <c:strCache>
                <c:ptCount val="2"/>
                <c:pt idx="0">
                  <c:v>Label 1</c:v>
                </c:pt>
                <c:pt idx="1">
                  <c:v>Label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13-412D-84A7-4976E4ECB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4615384615398E-2"/>
          <c:y val="0.102380773316306"/>
          <c:w val="0.89423076923076905"/>
          <c:h val="0.580569716292080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66-45F1-81B7-0F7F85D7842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66-45F1-81B7-0F7F85D78424}"/>
              </c:ext>
            </c:extLst>
          </c:dPt>
          <c:cat>
            <c:strRef>
              <c:f>Sheet1!$A$2:$A$3</c:f>
              <c:strCache>
                <c:ptCount val="2"/>
                <c:pt idx="0">
                  <c:v>Label 1</c:v>
                </c:pt>
                <c:pt idx="1">
                  <c:v>Label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6-45F1-81B7-0F7F85D78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026FA-005D-4F83-91B7-4A67E527D09C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35807-436B-4098-B283-CFDB1C2C895B}">
      <dgm:prSet phldrT="[Text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pPr algn="l"/>
          <a:r>
            <a:rPr lang="en-US" sz="1600" b="1" u="none" dirty="0">
              <a:latin typeface="+mn-lt"/>
              <a:cs typeface="Arial" panose="020B0604020202020204" pitchFamily="34" charset="0"/>
            </a:rPr>
            <a:t>DURATA MEDIA CONTRATTI </a:t>
          </a:r>
          <a:endParaRPr lang="en-US" sz="1400" b="1" u="none" dirty="0">
            <a:latin typeface="+mn-lt"/>
          </a:endParaRPr>
        </a:p>
      </dgm:t>
    </dgm:pt>
    <dgm:pt modelId="{CF38784C-E47C-4381-88BA-3A6C34619753}" type="parTrans" cxnId="{568EF7AE-5E7A-4A4B-8C1E-7742DE39B02B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9FD588D3-FE2F-4AEF-ABC5-9048826E4994}" type="sibTrans" cxnId="{568EF7AE-5E7A-4A4B-8C1E-7742DE39B02B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93133E4-0A75-4988-B893-C64C3896137C}">
      <dgm:prSet phldrT="[Text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latin typeface="+mn-lt"/>
            </a:rPr>
            <a:t>IMPORTANZA RETE MANUTENZIONE</a:t>
          </a:r>
        </a:p>
      </dgm:t>
    </dgm:pt>
    <dgm:pt modelId="{786492F5-D397-4BFF-8CD6-C70719EE8EC7}" type="parTrans" cxnId="{BBC9D532-9666-4D18-8598-ADC8785C9E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407D118-DF82-41F2-B25C-B08B875AD3C1}" type="sibTrans" cxnId="{BBC9D532-9666-4D18-8598-ADC8785C9E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5AAF50B-5C87-4E19-B1B3-38E188CC8D32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b="1" dirty="0">
              <a:latin typeface="+mn-lt"/>
              <a:cs typeface="Arial" panose="020B0604020202020204" pitchFamily="34" charset="0"/>
            </a:rPr>
            <a:t>  INCREMENTO DEI PRIVATI</a:t>
          </a:r>
        </a:p>
      </dgm:t>
    </dgm:pt>
    <dgm:pt modelId="{7FF2B4BD-297A-43EE-8D5C-D466EF2F37C8}" type="parTrans" cxnId="{EE9B1865-1468-41CE-9B5A-69A5D2D9CDD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6810300-1F98-4C00-98C7-7F4C93CDEE9E}" type="sibTrans" cxnId="{EE9B1865-1468-41CE-9B5A-69A5D2D9CDD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8D3EB2C-1B33-49F1-A09D-9D8BC98DCFF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b="1" dirty="0"/>
            <a:t>IMMATRICOLAZIONI NOLEGGIO VCL </a:t>
          </a:r>
          <a:br>
            <a:rPr lang="en-US" sz="1600" b="1" dirty="0"/>
          </a:br>
          <a:r>
            <a:rPr lang="en-US" sz="1800" b="1" dirty="0"/>
            <a:t>       </a:t>
          </a:r>
          <a:r>
            <a:rPr lang="en-US" sz="1600" b="1" dirty="0"/>
            <a:t>(</a:t>
          </a:r>
          <a:r>
            <a:rPr lang="en-US" sz="1600" b="1" dirty="0" err="1"/>
            <a:t>Incidenza</a:t>
          </a:r>
          <a:r>
            <a:rPr lang="en-US" sz="1600" b="1" dirty="0"/>
            <a:t> </a:t>
          </a:r>
          <a:r>
            <a:rPr lang="en-US" sz="1600" b="1" dirty="0" err="1"/>
            <a:t>su</a:t>
          </a:r>
          <a:r>
            <a:rPr lang="en-US" sz="1600" b="1" dirty="0"/>
            <a:t> tot. </a:t>
          </a:r>
          <a:r>
            <a:rPr lang="en-US" sz="1600" b="1" dirty="0" err="1"/>
            <a:t>imm</a:t>
          </a:r>
          <a:r>
            <a:rPr lang="en-US" sz="1600" b="1" dirty="0"/>
            <a:t>. VCL)</a:t>
          </a:r>
        </a:p>
      </dgm:t>
    </dgm:pt>
    <dgm:pt modelId="{E4244590-7546-41EF-B8E3-CE696B7074AA}" type="parTrans" cxnId="{1A156D4A-22BD-4D92-84FE-40225A3AEA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58B79B7-C7F1-4032-BEBB-EED6A59C485A}" type="sibTrans" cxnId="{1A156D4A-22BD-4D92-84FE-40225A3AEA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96F4048-1F86-40B8-8EB8-B0D3CCB904A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b="1" dirty="0"/>
            <a:t>FLESSIBILITÀ CONTRATTI</a:t>
          </a:r>
        </a:p>
      </dgm:t>
    </dgm:pt>
    <dgm:pt modelId="{8A04FE2A-8093-4AA8-9662-819B2383A01F}" type="sibTrans" cxnId="{836D2420-AD9D-45DF-9FEC-CF5DD690EEA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B4DE79F-C8CE-4AD5-908F-46F2DD11FEAF}" type="parTrans" cxnId="{836D2420-AD9D-45DF-9FEC-CF5DD690EEA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A27FCBB-E541-4E0E-B1EF-0DC3B82F7D6B}" type="pres">
      <dgm:prSet presAssocID="{B61026FA-005D-4F83-91B7-4A67E527D09C}" presName="Name0" presStyleCnt="0">
        <dgm:presLayoutVars>
          <dgm:chMax val="7"/>
          <dgm:chPref val="7"/>
          <dgm:dir/>
        </dgm:presLayoutVars>
      </dgm:prSet>
      <dgm:spPr/>
    </dgm:pt>
    <dgm:pt modelId="{1FECFB32-E6B3-4745-B74B-03EBCFD88A4F}" type="pres">
      <dgm:prSet presAssocID="{B61026FA-005D-4F83-91B7-4A67E527D09C}" presName="Name1" presStyleCnt="0"/>
      <dgm:spPr/>
    </dgm:pt>
    <dgm:pt modelId="{E80E83BC-FA7D-41C4-ADB9-CFD4B5BC7C27}" type="pres">
      <dgm:prSet presAssocID="{B61026FA-005D-4F83-91B7-4A67E527D09C}" presName="cycle" presStyleCnt="0"/>
      <dgm:spPr/>
    </dgm:pt>
    <dgm:pt modelId="{60030C70-F1E5-4987-AFAD-C98CFD15F308}" type="pres">
      <dgm:prSet presAssocID="{B61026FA-005D-4F83-91B7-4A67E527D09C}" presName="srcNode" presStyleLbl="node1" presStyleIdx="0" presStyleCnt="5"/>
      <dgm:spPr/>
    </dgm:pt>
    <dgm:pt modelId="{75CD2D43-FF46-486F-8F92-07E6EFDCB430}" type="pres">
      <dgm:prSet presAssocID="{B61026FA-005D-4F83-91B7-4A67E527D09C}" presName="conn" presStyleLbl="parChTrans1D2" presStyleIdx="0" presStyleCnt="1"/>
      <dgm:spPr/>
    </dgm:pt>
    <dgm:pt modelId="{45661116-E63B-4383-BA11-80CAAF8FBF7E}" type="pres">
      <dgm:prSet presAssocID="{B61026FA-005D-4F83-91B7-4A67E527D09C}" presName="extraNode" presStyleLbl="node1" presStyleIdx="0" presStyleCnt="5"/>
      <dgm:spPr/>
    </dgm:pt>
    <dgm:pt modelId="{4AF4D685-69D0-43E3-9F8A-CC8E8769CF62}" type="pres">
      <dgm:prSet presAssocID="{B61026FA-005D-4F83-91B7-4A67E527D09C}" presName="dstNode" presStyleLbl="node1" presStyleIdx="0" presStyleCnt="5"/>
      <dgm:spPr/>
    </dgm:pt>
    <dgm:pt modelId="{2EDA5132-F085-4E3B-BEF6-ED2C397CDBF7}" type="pres">
      <dgm:prSet presAssocID="{C7035807-436B-4098-B283-CFDB1C2C895B}" presName="text_1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4A080864-EA3F-460E-A43D-87F682A0B74D}" type="pres">
      <dgm:prSet presAssocID="{C7035807-436B-4098-B283-CFDB1C2C895B}" presName="accent_1" presStyleCnt="0"/>
      <dgm:spPr/>
    </dgm:pt>
    <dgm:pt modelId="{ED3C09F1-2D6D-4190-9E6D-EDDB3272A725}" type="pres">
      <dgm:prSet presAssocID="{C7035807-436B-4098-B283-CFDB1C2C895B}" presName="accentRepeatNode" presStyleLbl="solidFgAcc1" presStyleIdx="0" presStyleCnt="5"/>
      <dgm:spPr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890952B4-38AA-41FF-A5D3-8211D557B0E1}" type="pres">
      <dgm:prSet presAssocID="{493133E4-0A75-4988-B893-C64C3896137C}" presName="text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E83AB650-1351-42AD-B40B-62B6DEA53B72}" type="pres">
      <dgm:prSet presAssocID="{493133E4-0A75-4988-B893-C64C3896137C}" presName="accent_2" presStyleCnt="0"/>
      <dgm:spPr/>
    </dgm:pt>
    <dgm:pt modelId="{BCF104F0-8207-4D4B-8D30-9B5FF072325D}" type="pres">
      <dgm:prSet presAssocID="{493133E4-0A75-4988-B893-C64C3896137C}" presName="accentRepeatNode" presStyleLbl="solidFgAcc1" presStyleIdx="1" presStyleCnt="5"/>
      <dgm:spPr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1D64D228-CAB5-4574-A504-DE95AB25EA27}" type="pres">
      <dgm:prSet presAssocID="{05AAF50B-5C87-4E19-B1B3-38E188CC8D32}" presName="text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BF4E84FF-9029-4B61-A15A-25C1445C740A}" type="pres">
      <dgm:prSet presAssocID="{05AAF50B-5C87-4E19-B1B3-38E188CC8D32}" presName="accent_3" presStyleCnt="0"/>
      <dgm:spPr/>
    </dgm:pt>
    <dgm:pt modelId="{D318C2A8-EF24-405C-81FA-6A044674B627}" type="pres">
      <dgm:prSet presAssocID="{05AAF50B-5C87-4E19-B1B3-38E188CC8D32}" presName="accentRepeatNode" presStyleLbl="solidFgAcc1" presStyleIdx="2" presStyleCnt="5"/>
      <dgm:spPr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9D6787BB-1453-4DA2-861D-55C8D5BC14DD}" type="pres">
      <dgm:prSet presAssocID="{C8D3EB2C-1B33-49F1-A09D-9D8BC98DCFFC}" presName="text_4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6445DC0A-CE26-4AB2-8731-BC6E51433055}" type="pres">
      <dgm:prSet presAssocID="{C8D3EB2C-1B33-49F1-A09D-9D8BC98DCFFC}" presName="accent_4" presStyleCnt="0"/>
      <dgm:spPr/>
    </dgm:pt>
    <dgm:pt modelId="{E5C31066-E276-44EE-AA8A-6739FF02CE8E}" type="pres">
      <dgm:prSet presAssocID="{C8D3EB2C-1B33-49F1-A09D-9D8BC98DCFFC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3A56A0E3-B579-4A51-9047-4696CD9A7063}" type="pres">
      <dgm:prSet presAssocID="{A96F4048-1F86-40B8-8EB8-B0D3CCB904AC}" presName="text_5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5DF17D16-4460-4468-895F-5280190648E0}" type="pres">
      <dgm:prSet presAssocID="{A96F4048-1F86-40B8-8EB8-B0D3CCB904AC}" presName="accent_5" presStyleCnt="0"/>
      <dgm:spPr/>
    </dgm:pt>
    <dgm:pt modelId="{C565211A-F819-4789-B901-16E10409A102}" type="pres">
      <dgm:prSet presAssocID="{A96F4048-1F86-40B8-8EB8-B0D3CCB904AC}" presName="accentRepeatNode" presStyleLbl="solidFgAcc1" presStyleIdx="4" presStyleCnt="5"/>
      <dgm:spPr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</dgm:spPr>
    </dgm:pt>
  </dgm:ptLst>
  <dgm:cxnLst>
    <dgm:cxn modelId="{836D2420-AD9D-45DF-9FEC-CF5DD690EEA6}" srcId="{B61026FA-005D-4F83-91B7-4A67E527D09C}" destId="{A96F4048-1F86-40B8-8EB8-B0D3CCB904AC}" srcOrd="4" destOrd="0" parTransId="{FB4DE79F-C8CE-4AD5-908F-46F2DD11FEAF}" sibTransId="{8A04FE2A-8093-4AA8-9662-819B2383A01F}"/>
    <dgm:cxn modelId="{B62A9530-F903-664A-89C6-DAD414C0ED72}" type="presOf" srcId="{05AAF50B-5C87-4E19-B1B3-38E188CC8D32}" destId="{1D64D228-CAB5-4574-A504-DE95AB25EA27}" srcOrd="0" destOrd="0" presId="urn:microsoft.com/office/officeart/2008/layout/VerticalCurvedList"/>
    <dgm:cxn modelId="{BBC9D532-9666-4D18-8598-ADC8785C9EE5}" srcId="{B61026FA-005D-4F83-91B7-4A67E527D09C}" destId="{493133E4-0A75-4988-B893-C64C3896137C}" srcOrd="1" destOrd="0" parTransId="{786492F5-D397-4BFF-8CD6-C70719EE8EC7}" sibTransId="{5407D118-DF82-41F2-B25C-B08B875AD3C1}"/>
    <dgm:cxn modelId="{AB680935-48A9-1C4A-AD3D-8D690F739DC4}" type="presOf" srcId="{A96F4048-1F86-40B8-8EB8-B0D3CCB904AC}" destId="{3A56A0E3-B579-4A51-9047-4696CD9A7063}" srcOrd="0" destOrd="0" presId="urn:microsoft.com/office/officeart/2008/layout/VerticalCurvedList"/>
    <dgm:cxn modelId="{4108BF3B-2A79-4849-8B84-9C7D5064644E}" type="presOf" srcId="{493133E4-0A75-4988-B893-C64C3896137C}" destId="{890952B4-38AA-41FF-A5D3-8211D557B0E1}" srcOrd="0" destOrd="0" presId="urn:microsoft.com/office/officeart/2008/layout/VerticalCurvedList"/>
    <dgm:cxn modelId="{A06B8B42-2991-574A-B300-7570D0468C1B}" type="presOf" srcId="{C7035807-436B-4098-B283-CFDB1C2C895B}" destId="{2EDA5132-F085-4E3B-BEF6-ED2C397CDBF7}" srcOrd="0" destOrd="0" presId="urn:microsoft.com/office/officeart/2008/layout/VerticalCurvedList"/>
    <dgm:cxn modelId="{9D11DD43-469B-4849-9BB1-87F4C316A7C3}" type="presOf" srcId="{9FD588D3-FE2F-4AEF-ABC5-9048826E4994}" destId="{75CD2D43-FF46-486F-8F92-07E6EFDCB430}" srcOrd="0" destOrd="0" presId="urn:microsoft.com/office/officeart/2008/layout/VerticalCurvedList"/>
    <dgm:cxn modelId="{EE9B1865-1468-41CE-9B5A-69A5D2D9CDD8}" srcId="{B61026FA-005D-4F83-91B7-4A67E527D09C}" destId="{05AAF50B-5C87-4E19-B1B3-38E188CC8D32}" srcOrd="2" destOrd="0" parTransId="{7FF2B4BD-297A-43EE-8D5C-D466EF2F37C8}" sibTransId="{16810300-1F98-4C00-98C7-7F4C93CDEE9E}"/>
    <dgm:cxn modelId="{1A156D4A-22BD-4D92-84FE-40225A3AEAE5}" srcId="{B61026FA-005D-4F83-91B7-4A67E527D09C}" destId="{C8D3EB2C-1B33-49F1-A09D-9D8BC98DCFFC}" srcOrd="3" destOrd="0" parTransId="{E4244590-7546-41EF-B8E3-CE696B7074AA}" sibTransId="{858B79B7-C7F1-4032-BEBB-EED6A59C485A}"/>
    <dgm:cxn modelId="{AAD16551-5A5E-FC49-BB58-6B94BB6104A9}" type="presOf" srcId="{B61026FA-005D-4F83-91B7-4A67E527D09C}" destId="{1A27FCBB-E541-4E0E-B1EF-0DC3B82F7D6B}" srcOrd="0" destOrd="0" presId="urn:microsoft.com/office/officeart/2008/layout/VerticalCurvedList"/>
    <dgm:cxn modelId="{0DD58272-4520-BA4D-81AC-7DCAD2DA1A1E}" type="presOf" srcId="{C8D3EB2C-1B33-49F1-A09D-9D8BC98DCFFC}" destId="{9D6787BB-1453-4DA2-861D-55C8D5BC14DD}" srcOrd="0" destOrd="0" presId="urn:microsoft.com/office/officeart/2008/layout/VerticalCurvedList"/>
    <dgm:cxn modelId="{568EF7AE-5E7A-4A4B-8C1E-7742DE39B02B}" srcId="{B61026FA-005D-4F83-91B7-4A67E527D09C}" destId="{C7035807-436B-4098-B283-CFDB1C2C895B}" srcOrd="0" destOrd="0" parTransId="{CF38784C-E47C-4381-88BA-3A6C34619753}" sibTransId="{9FD588D3-FE2F-4AEF-ABC5-9048826E4994}"/>
    <dgm:cxn modelId="{A5C964ED-2DBA-7442-846C-91AD59BC5796}" type="presParOf" srcId="{1A27FCBB-E541-4E0E-B1EF-0DC3B82F7D6B}" destId="{1FECFB32-E6B3-4745-B74B-03EBCFD88A4F}" srcOrd="0" destOrd="0" presId="urn:microsoft.com/office/officeart/2008/layout/VerticalCurvedList"/>
    <dgm:cxn modelId="{C250C0CC-D4B7-D747-A48E-2EE8033D92A0}" type="presParOf" srcId="{1FECFB32-E6B3-4745-B74B-03EBCFD88A4F}" destId="{E80E83BC-FA7D-41C4-ADB9-CFD4B5BC7C27}" srcOrd="0" destOrd="0" presId="urn:microsoft.com/office/officeart/2008/layout/VerticalCurvedList"/>
    <dgm:cxn modelId="{5103C171-47F0-F448-A513-4649D65C8DC6}" type="presParOf" srcId="{E80E83BC-FA7D-41C4-ADB9-CFD4B5BC7C27}" destId="{60030C70-F1E5-4987-AFAD-C98CFD15F308}" srcOrd="0" destOrd="0" presId="urn:microsoft.com/office/officeart/2008/layout/VerticalCurvedList"/>
    <dgm:cxn modelId="{E94CB5FA-7DA1-CE43-965F-1C56B534F3B0}" type="presParOf" srcId="{E80E83BC-FA7D-41C4-ADB9-CFD4B5BC7C27}" destId="{75CD2D43-FF46-486F-8F92-07E6EFDCB430}" srcOrd="1" destOrd="0" presId="urn:microsoft.com/office/officeart/2008/layout/VerticalCurvedList"/>
    <dgm:cxn modelId="{1C501B0C-49B4-324C-8988-6B90A9E03655}" type="presParOf" srcId="{E80E83BC-FA7D-41C4-ADB9-CFD4B5BC7C27}" destId="{45661116-E63B-4383-BA11-80CAAF8FBF7E}" srcOrd="2" destOrd="0" presId="urn:microsoft.com/office/officeart/2008/layout/VerticalCurvedList"/>
    <dgm:cxn modelId="{52558EF1-08FD-B449-B9A6-F3D939E069D1}" type="presParOf" srcId="{E80E83BC-FA7D-41C4-ADB9-CFD4B5BC7C27}" destId="{4AF4D685-69D0-43E3-9F8A-CC8E8769CF62}" srcOrd="3" destOrd="0" presId="urn:microsoft.com/office/officeart/2008/layout/VerticalCurvedList"/>
    <dgm:cxn modelId="{2D1A91BD-03DB-8C4D-AB30-A328336DEE67}" type="presParOf" srcId="{1FECFB32-E6B3-4745-B74B-03EBCFD88A4F}" destId="{2EDA5132-F085-4E3B-BEF6-ED2C397CDBF7}" srcOrd="1" destOrd="0" presId="urn:microsoft.com/office/officeart/2008/layout/VerticalCurvedList"/>
    <dgm:cxn modelId="{EC753BC0-7D69-EA4F-8735-52DCD0657939}" type="presParOf" srcId="{1FECFB32-E6B3-4745-B74B-03EBCFD88A4F}" destId="{4A080864-EA3F-460E-A43D-87F682A0B74D}" srcOrd="2" destOrd="0" presId="urn:microsoft.com/office/officeart/2008/layout/VerticalCurvedList"/>
    <dgm:cxn modelId="{BABBE586-BBBD-6F46-ACE8-031A6CCC0E93}" type="presParOf" srcId="{4A080864-EA3F-460E-A43D-87F682A0B74D}" destId="{ED3C09F1-2D6D-4190-9E6D-EDDB3272A725}" srcOrd="0" destOrd="0" presId="urn:microsoft.com/office/officeart/2008/layout/VerticalCurvedList"/>
    <dgm:cxn modelId="{3B29E863-6DED-8D46-B54A-437B4977CD9F}" type="presParOf" srcId="{1FECFB32-E6B3-4745-B74B-03EBCFD88A4F}" destId="{890952B4-38AA-41FF-A5D3-8211D557B0E1}" srcOrd="3" destOrd="0" presId="urn:microsoft.com/office/officeart/2008/layout/VerticalCurvedList"/>
    <dgm:cxn modelId="{B716654D-076E-CE44-8EB2-B37B5E56536D}" type="presParOf" srcId="{1FECFB32-E6B3-4745-B74B-03EBCFD88A4F}" destId="{E83AB650-1351-42AD-B40B-62B6DEA53B72}" srcOrd="4" destOrd="0" presId="urn:microsoft.com/office/officeart/2008/layout/VerticalCurvedList"/>
    <dgm:cxn modelId="{8AD5E4A0-37D0-C740-9CD1-3AF105912A9F}" type="presParOf" srcId="{E83AB650-1351-42AD-B40B-62B6DEA53B72}" destId="{BCF104F0-8207-4D4B-8D30-9B5FF072325D}" srcOrd="0" destOrd="0" presId="urn:microsoft.com/office/officeart/2008/layout/VerticalCurvedList"/>
    <dgm:cxn modelId="{B466FB31-7EC1-DB49-9A79-E36C4F9ECA0D}" type="presParOf" srcId="{1FECFB32-E6B3-4745-B74B-03EBCFD88A4F}" destId="{1D64D228-CAB5-4574-A504-DE95AB25EA27}" srcOrd="5" destOrd="0" presId="urn:microsoft.com/office/officeart/2008/layout/VerticalCurvedList"/>
    <dgm:cxn modelId="{CF13D80E-21A3-F04D-A365-93DD4374314B}" type="presParOf" srcId="{1FECFB32-E6B3-4745-B74B-03EBCFD88A4F}" destId="{BF4E84FF-9029-4B61-A15A-25C1445C740A}" srcOrd="6" destOrd="0" presId="urn:microsoft.com/office/officeart/2008/layout/VerticalCurvedList"/>
    <dgm:cxn modelId="{4AFA633E-C550-B24D-BA84-81DB74662097}" type="presParOf" srcId="{BF4E84FF-9029-4B61-A15A-25C1445C740A}" destId="{D318C2A8-EF24-405C-81FA-6A044674B627}" srcOrd="0" destOrd="0" presId="urn:microsoft.com/office/officeart/2008/layout/VerticalCurvedList"/>
    <dgm:cxn modelId="{5291EEF9-E788-5F45-B6F1-378CE737C0B1}" type="presParOf" srcId="{1FECFB32-E6B3-4745-B74B-03EBCFD88A4F}" destId="{9D6787BB-1453-4DA2-861D-55C8D5BC14DD}" srcOrd="7" destOrd="0" presId="urn:microsoft.com/office/officeart/2008/layout/VerticalCurvedList"/>
    <dgm:cxn modelId="{2EDDCBF1-DA5E-C448-BC00-E5A234829445}" type="presParOf" srcId="{1FECFB32-E6B3-4745-B74B-03EBCFD88A4F}" destId="{6445DC0A-CE26-4AB2-8731-BC6E51433055}" srcOrd="8" destOrd="0" presId="urn:microsoft.com/office/officeart/2008/layout/VerticalCurvedList"/>
    <dgm:cxn modelId="{0E2F1DE9-630F-EF4C-89B2-78FD1168B22B}" type="presParOf" srcId="{6445DC0A-CE26-4AB2-8731-BC6E51433055}" destId="{E5C31066-E276-44EE-AA8A-6739FF02CE8E}" srcOrd="0" destOrd="0" presId="urn:microsoft.com/office/officeart/2008/layout/VerticalCurvedList"/>
    <dgm:cxn modelId="{F68AF48B-3D43-374C-BE83-D9C2A51D3E3F}" type="presParOf" srcId="{1FECFB32-E6B3-4745-B74B-03EBCFD88A4F}" destId="{3A56A0E3-B579-4A51-9047-4696CD9A7063}" srcOrd="9" destOrd="0" presId="urn:microsoft.com/office/officeart/2008/layout/VerticalCurvedList"/>
    <dgm:cxn modelId="{75742D35-0991-204B-8B45-19852C4B7654}" type="presParOf" srcId="{1FECFB32-E6B3-4745-B74B-03EBCFD88A4F}" destId="{5DF17D16-4460-4468-895F-5280190648E0}" srcOrd="10" destOrd="0" presId="urn:microsoft.com/office/officeart/2008/layout/VerticalCurvedList"/>
    <dgm:cxn modelId="{12834863-23BC-8842-96EE-A451BB829614}" type="presParOf" srcId="{5DF17D16-4460-4468-895F-5280190648E0}" destId="{C565211A-F819-4789-B901-16E10409A10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2E0AA-6D67-43D3-8E43-3A941AF2F9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7D162F-A433-43F2-9554-F869420927BB}">
      <dgm:prSet phldrT="[Testo]" custT="1"/>
      <dgm:spPr>
        <a:noFill/>
        <a:ln>
          <a:solidFill>
            <a:srgbClr val="ED7D31"/>
          </a:solidFill>
        </a:ln>
      </dgm:spPr>
      <dgm:t>
        <a:bodyPr/>
        <a:lstStyle/>
        <a:p>
          <a:r>
            <a:rPr lang="it-IT" sz="2800" b="1" dirty="0"/>
            <a:t>GDL «Normativa &amp; Progetti»</a:t>
          </a:r>
        </a:p>
      </dgm:t>
    </dgm:pt>
    <dgm:pt modelId="{21087AA8-3899-4F6A-B682-2479D6558BDC}" type="parTrans" cxnId="{AB7C662B-3F1C-40C9-AAB8-97146EEB4E5F}">
      <dgm:prSet/>
      <dgm:spPr/>
      <dgm:t>
        <a:bodyPr/>
        <a:lstStyle/>
        <a:p>
          <a:endParaRPr lang="it-IT"/>
        </a:p>
      </dgm:t>
    </dgm:pt>
    <dgm:pt modelId="{57451ACF-DE9A-4191-BC73-797D6D179E38}" type="sibTrans" cxnId="{AB7C662B-3F1C-40C9-AAB8-97146EEB4E5F}">
      <dgm:prSet/>
      <dgm:spPr/>
      <dgm:t>
        <a:bodyPr/>
        <a:lstStyle/>
        <a:p>
          <a:endParaRPr lang="it-IT"/>
        </a:p>
      </dgm:t>
    </dgm:pt>
    <dgm:pt modelId="{6D14ED8B-01CF-4B4C-A896-159C40D1FC40}">
      <dgm:prSet phldrT="[Testo]" custT="1"/>
      <dgm:spPr>
        <a:noFill/>
        <a:ln>
          <a:solidFill>
            <a:srgbClr val="ED7D31"/>
          </a:solidFill>
        </a:ln>
      </dgm:spPr>
      <dgm:t>
        <a:bodyPr/>
        <a:lstStyle/>
        <a:p>
          <a:r>
            <a:rPr lang="it-IT" sz="2000" dirty="0"/>
            <a:t>Omologazione dati auto connesse e intercomunicazione tra piattaforme</a:t>
          </a:r>
        </a:p>
      </dgm:t>
    </dgm:pt>
    <dgm:pt modelId="{7FAE879A-A5B8-43A4-9C05-3DC1D959DBF0}" type="parTrans" cxnId="{19F0B1AD-46FD-44C2-A072-ACC972BF51F4}">
      <dgm:prSet/>
      <dgm:spPr/>
      <dgm:t>
        <a:bodyPr/>
        <a:lstStyle/>
        <a:p>
          <a:endParaRPr lang="it-IT"/>
        </a:p>
      </dgm:t>
    </dgm:pt>
    <dgm:pt modelId="{E1D540BA-1909-4475-AB22-1D71663E6AAF}" type="sibTrans" cxnId="{19F0B1AD-46FD-44C2-A072-ACC972BF51F4}">
      <dgm:prSet/>
      <dgm:spPr/>
      <dgm:t>
        <a:bodyPr/>
        <a:lstStyle/>
        <a:p>
          <a:endParaRPr lang="it-IT"/>
        </a:p>
      </dgm:t>
    </dgm:pt>
    <dgm:pt modelId="{60DEECC1-2CB1-4ACA-A64A-4A5E6E8F952C}">
      <dgm:prSet phldrT="[Testo]"/>
      <dgm:spPr>
        <a:noFill/>
        <a:ln>
          <a:solidFill>
            <a:srgbClr val="ED7D31"/>
          </a:solidFill>
        </a:ln>
      </dgm:spPr>
      <dgm:t>
        <a:bodyPr/>
        <a:lstStyle/>
        <a:p>
          <a:r>
            <a:rPr lang="it-IT" dirty="0"/>
            <a:t>Telematica assicurativa</a:t>
          </a:r>
        </a:p>
      </dgm:t>
    </dgm:pt>
    <dgm:pt modelId="{42881014-E12E-40F8-953A-FD08A5055EBE}" type="parTrans" cxnId="{46FF4112-A143-46CA-9D83-F50BB4E0E173}">
      <dgm:prSet/>
      <dgm:spPr/>
      <dgm:t>
        <a:bodyPr/>
        <a:lstStyle/>
        <a:p>
          <a:endParaRPr lang="it-IT"/>
        </a:p>
      </dgm:t>
    </dgm:pt>
    <dgm:pt modelId="{DBCD5F80-9A33-42A1-ADCF-CD6D7EAB5EEC}" type="sibTrans" cxnId="{46FF4112-A143-46CA-9D83-F50BB4E0E173}">
      <dgm:prSet/>
      <dgm:spPr/>
      <dgm:t>
        <a:bodyPr/>
        <a:lstStyle/>
        <a:p>
          <a:endParaRPr lang="it-IT"/>
        </a:p>
      </dgm:t>
    </dgm:pt>
    <dgm:pt modelId="{96AFA76D-2AB4-4498-B68B-2CCB395FF5D8}" type="pres">
      <dgm:prSet presAssocID="{1B52E0AA-6D67-43D3-8E43-3A941AF2F9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DE91E35-A073-459F-9893-281BBFF8BABF}" type="pres">
      <dgm:prSet presAssocID="{AC7D162F-A433-43F2-9554-F869420927BB}" presName="root" presStyleCnt="0">
        <dgm:presLayoutVars>
          <dgm:chMax/>
          <dgm:chPref val="4"/>
        </dgm:presLayoutVars>
      </dgm:prSet>
      <dgm:spPr/>
    </dgm:pt>
    <dgm:pt modelId="{C3414800-C403-4F1D-82A9-C8AF38F290A7}" type="pres">
      <dgm:prSet presAssocID="{AC7D162F-A433-43F2-9554-F869420927BB}" presName="rootComposite" presStyleCnt="0">
        <dgm:presLayoutVars/>
      </dgm:prSet>
      <dgm:spPr/>
    </dgm:pt>
    <dgm:pt modelId="{A2AD660D-B91F-4721-B03D-CE60421338F3}" type="pres">
      <dgm:prSet presAssocID="{AC7D162F-A433-43F2-9554-F869420927BB}" presName="rootText" presStyleLbl="node0" presStyleIdx="0" presStyleCnt="1">
        <dgm:presLayoutVars>
          <dgm:chMax/>
          <dgm:chPref val="4"/>
        </dgm:presLayoutVars>
      </dgm:prSet>
      <dgm:spPr/>
    </dgm:pt>
    <dgm:pt modelId="{E771C7F7-3B31-4049-B8EA-4384C0F860AC}" type="pres">
      <dgm:prSet presAssocID="{AC7D162F-A433-43F2-9554-F869420927BB}" presName="childShape" presStyleCnt="0">
        <dgm:presLayoutVars>
          <dgm:chMax val="0"/>
          <dgm:chPref val="0"/>
        </dgm:presLayoutVars>
      </dgm:prSet>
      <dgm:spPr/>
    </dgm:pt>
    <dgm:pt modelId="{77BC782E-707B-4936-AF4F-97F549E743D5}" type="pres">
      <dgm:prSet presAssocID="{6D14ED8B-01CF-4B4C-A896-159C40D1FC40}" presName="childComposite" presStyleCnt="0">
        <dgm:presLayoutVars>
          <dgm:chMax val="0"/>
          <dgm:chPref val="0"/>
        </dgm:presLayoutVars>
      </dgm:prSet>
      <dgm:spPr/>
    </dgm:pt>
    <dgm:pt modelId="{3FFA0B07-4FBD-4959-9451-949A52E08D6C}" type="pres">
      <dgm:prSet presAssocID="{6D14ED8B-01CF-4B4C-A896-159C40D1FC40}" presName="Image" presStyleLbl="node1" presStyleIdx="0" presStyleCnt="2"/>
      <dgm:spPr>
        <a:noFill/>
        <a:ln>
          <a:solidFill>
            <a:srgbClr val="ED7D31"/>
          </a:solidFill>
        </a:ln>
      </dgm:spPr>
    </dgm:pt>
    <dgm:pt modelId="{C65D10DC-9437-40C2-9A47-007DE3E19FBF}" type="pres">
      <dgm:prSet presAssocID="{6D14ED8B-01CF-4B4C-A896-159C40D1FC4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623001D9-710A-4917-AD6F-FD56A02F3C68}" type="pres">
      <dgm:prSet presAssocID="{60DEECC1-2CB1-4ACA-A64A-4A5E6E8F952C}" presName="childComposite" presStyleCnt="0">
        <dgm:presLayoutVars>
          <dgm:chMax val="0"/>
          <dgm:chPref val="0"/>
        </dgm:presLayoutVars>
      </dgm:prSet>
      <dgm:spPr/>
    </dgm:pt>
    <dgm:pt modelId="{F4FD40E0-D9C0-40D9-9E2C-28A6E13AB9F2}" type="pres">
      <dgm:prSet presAssocID="{60DEECC1-2CB1-4ACA-A64A-4A5E6E8F952C}" presName="Image" presStyleLbl="node1" presStyleIdx="1" presStyleCnt="2"/>
      <dgm:spPr>
        <a:noFill/>
        <a:ln>
          <a:solidFill>
            <a:srgbClr val="ED7D31"/>
          </a:solidFill>
        </a:ln>
      </dgm:spPr>
    </dgm:pt>
    <dgm:pt modelId="{F92B0A28-03B9-4D64-9D07-A9C951BD83F9}" type="pres">
      <dgm:prSet presAssocID="{60DEECC1-2CB1-4ACA-A64A-4A5E6E8F952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6FF4112-A143-46CA-9D83-F50BB4E0E173}" srcId="{AC7D162F-A433-43F2-9554-F869420927BB}" destId="{60DEECC1-2CB1-4ACA-A64A-4A5E6E8F952C}" srcOrd="1" destOrd="0" parTransId="{42881014-E12E-40F8-953A-FD08A5055EBE}" sibTransId="{DBCD5F80-9A33-42A1-ADCF-CD6D7EAB5EEC}"/>
    <dgm:cxn modelId="{6D7CE012-E545-4B93-88B3-64A27F01D3F9}" type="presOf" srcId="{1B52E0AA-6D67-43D3-8E43-3A941AF2F909}" destId="{96AFA76D-2AB4-4498-B68B-2CCB395FF5D8}" srcOrd="0" destOrd="0" presId="urn:microsoft.com/office/officeart/2008/layout/PictureAccentList"/>
    <dgm:cxn modelId="{AB7C662B-3F1C-40C9-AAB8-97146EEB4E5F}" srcId="{1B52E0AA-6D67-43D3-8E43-3A941AF2F909}" destId="{AC7D162F-A433-43F2-9554-F869420927BB}" srcOrd="0" destOrd="0" parTransId="{21087AA8-3899-4F6A-B682-2479D6558BDC}" sibTransId="{57451ACF-DE9A-4191-BC73-797D6D179E38}"/>
    <dgm:cxn modelId="{A47DC186-A33F-416C-B8DC-1E5603B7D97B}" type="presOf" srcId="{6D14ED8B-01CF-4B4C-A896-159C40D1FC40}" destId="{C65D10DC-9437-40C2-9A47-007DE3E19FBF}" srcOrd="0" destOrd="0" presId="urn:microsoft.com/office/officeart/2008/layout/PictureAccentList"/>
    <dgm:cxn modelId="{2CA4238E-7FD7-4A88-B779-5CDE2EE04937}" type="presOf" srcId="{60DEECC1-2CB1-4ACA-A64A-4A5E6E8F952C}" destId="{F92B0A28-03B9-4D64-9D07-A9C951BD83F9}" srcOrd="0" destOrd="0" presId="urn:microsoft.com/office/officeart/2008/layout/PictureAccentList"/>
    <dgm:cxn modelId="{19F0B1AD-46FD-44C2-A072-ACC972BF51F4}" srcId="{AC7D162F-A433-43F2-9554-F869420927BB}" destId="{6D14ED8B-01CF-4B4C-A896-159C40D1FC40}" srcOrd="0" destOrd="0" parTransId="{7FAE879A-A5B8-43A4-9C05-3DC1D959DBF0}" sibTransId="{E1D540BA-1909-4475-AB22-1D71663E6AAF}"/>
    <dgm:cxn modelId="{A133D4DE-A008-4C44-8C1D-91712E435D38}" type="presOf" srcId="{AC7D162F-A433-43F2-9554-F869420927BB}" destId="{A2AD660D-B91F-4721-B03D-CE60421338F3}" srcOrd="0" destOrd="0" presId="urn:microsoft.com/office/officeart/2008/layout/PictureAccentList"/>
    <dgm:cxn modelId="{72CF2602-718D-4214-82A1-CB69E8E8CBA9}" type="presParOf" srcId="{96AFA76D-2AB4-4498-B68B-2CCB395FF5D8}" destId="{1DE91E35-A073-459F-9893-281BBFF8BABF}" srcOrd="0" destOrd="0" presId="urn:microsoft.com/office/officeart/2008/layout/PictureAccentList"/>
    <dgm:cxn modelId="{5E8E73BA-46D5-4476-87AE-BACA99E4E231}" type="presParOf" srcId="{1DE91E35-A073-459F-9893-281BBFF8BABF}" destId="{C3414800-C403-4F1D-82A9-C8AF38F290A7}" srcOrd="0" destOrd="0" presId="urn:microsoft.com/office/officeart/2008/layout/PictureAccentList"/>
    <dgm:cxn modelId="{739D418A-0FFA-499C-AD61-20F439062FA5}" type="presParOf" srcId="{C3414800-C403-4F1D-82A9-C8AF38F290A7}" destId="{A2AD660D-B91F-4721-B03D-CE60421338F3}" srcOrd="0" destOrd="0" presId="urn:microsoft.com/office/officeart/2008/layout/PictureAccentList"/>
    <dgm:cxn modelId="{025D5F4D-E2E3-42A9-83BD-475C55F3CA0B}" type="presParOf" srcId="{1DE91E35-A073-459F-9893-281BBFF8BABF}" destId="{E771C7F7-3B31-4049-B8EA-4384C0F860AC}" srcOrd="1" destOrd="0" presId="urn:microsoft.com/office/officeart/2008/layout/PictureAccentList"/>
    <dgm:cxn modelId="{BBBB9BF4-7C74-4E2E-8A9F-A6F483B56CD0}" type="presParOf" srcId="{E771C7F7-3B31-4049-B8EA-4384C0F860AC}" destId="{77BC782E-707B-4936-AF4F-97F549E743D5}" srcOrd="0" destOrd="0" presId="urn:microsoft.com/office/officeart/2008/layout/PictureAccentList"/>
    <dgm:cxn modelId="{45081E29-1FBF-4137-8989-B3ACB3A42968}" type="presParOf" srcId="{77BC782E-707B-4936-AF4F-97F549E743D5}" destId="{3FFA0B07-4FBD-4959-9451-949A52E08D6C}" srcOrd="0" destOrd="0" presId="urn:microsoft.com/office/officeart/2008/layout/PictureAccentList"/>
    <dgm:cxn modelId="{2BE3BB84-818A-423A-B804-1E162172CFF0}" type="presParOf" srcId="{77BC782E-707B-4936-AF4F-97F549E743D5}" destId="{C65D10DC-9437-40C2-9A47-007DE3E19FBF}" srcOrd="1" destOrd="0" presId="urn:microsoft.com/office/officeart/2008/layout/PictureAccentList"/>
    <dgm:cxn modelId="{E0690F8A-E2A1-46F4-A97F-25D5F0F4D6E5}" type="presParOf" srcId="{E771C7F7-3B31-4049-B8EA-4384C0F860AC}" destId="{623001D9-710A-4917-AD6F-FD56A02F3C68}" srcOrd="1" destOrd="0" presId="urn:microsoft.com/office/officeart/2008/layout/PictureAccentList"/>
    <dgm:cxn modelId="{AB069BC3-2FC2-4C29-900F-B849A11A0573}" type="presParOf" srcId="{623001D9-710A-4917-AD6F-FD56A02F3C68}" destId="{F4FD40E0-D9C0-40D9-9E2C-28A6E13AB9F2}" srcOrd="0" destOrd="0" presId="urn:microsoft.com/office/officeart/2008/layout/PictureAccentList"/>
    <dgm:cxn modelId="{210EEFCA-8494-4DC3-8289-1D49BB84316D}" type="presParOf" srcId="{623001D9-710A-4917-AD6F-FD56A02F3C68}" destId="{F92B0A28-03B9-4D64-9D07-A9C951BD83F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2E0AA-6D67-43D3-8E43-3A941AF2F9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7D162F-A433-43F2-9554-F869420927BB}">
      <dgm:prSet phldrT="[Testo]" custT="1"/>
      <dgm:spPr>
        <a:noFill/>
        <a:ln>
          <a:solidFill>
            <a:srgbClr val="ED7D31"/>
          </a:solidFill>
        </a:ln>
      </dgm:spPr>
      <dgm:t>
        <a:bodyPr/>
        <a:lstStyle/>
        <a:p>
          <a:r>
            <a:rPr lang="it-IT" sz="2800" b="1" dirty="0"/>
            <a:t>GDL «Tecnologie e Servizi»</a:t>
          </a:r>
        </a:p>
      </dgm:t>
    </dgm:pt>
    <dgm:pt modelId="{21087AA8-3899-4F6A-B682-2479D6558BDC}" type="parTrans" cxnId="{AB7C662B-3F1C-40C9-AAB8-97146EEB4E5F}">
      <dgm:prSet/>
      <dgm:spPr/>
      <dgm:t>
        <a:bodyPr/>
        <a:lstStyle/>
        <a:p>
          <a:endParaRPr lang="it-IT"/>
        </a:p>
      </dgm:t>
    </dgm:pt>
    <dgm:pt modelId="{57451ACF-DE9A-4191-BC73-797D6D179E38}" type="sibTrans" cxnId="{AB7C662B-3F1C-40C9-AAB8-97146EEB4E5F}">
      <dgm:prSet/>
      <dgm:spPr/>
      <dgm:t>
        <a:bodyPr/>
        <a:lstStyle/>
        <a:p>
          <a:endParaRPr lang="it-IT"/>
        </a:p>
      </dgm:t>
    </dgm:pt>
    <dgm:pt modelId="{6D14ED8B-01CF-4B4C-A896-159C40D1FC40}">
      <dgm:prSet phldrT="[Testo]" custT="1"/>
      <dgm:spPr>
        <a:noFill/>
        <a:ln>
          <a:solidFill>
            <a:srgbClr val="ED7D31"/>
          </a:solidFill>
        </a:ln>
      </dgm:spPr>
      <dgm:t>
        <a:bodyPr/>
        <a:lstStyle/>
        <a:p>
          <a:r>
            <a:rPr lang="it-IT" sz="2000" dirty="0"/>
            <a:t>Certificazioni emissioni e «Green </a:t>
          </a:r>
          <a:r>
            <a:rPr lang="it-IT" sz="2000" dirty="0" err="1"/>
            <a:t>Proposition</a:t>
          </a:r>
          <a:r>
            <a:rPr lang="it-IT" sz="2000" dirty="0"/>
            <a:t>»</a:t>
          </a:r>
        </a:p>
      </dgm:t>
    </dgm:pt>
    <dgm:pt modelId="{7FAE879A-A5B8-43A4-9C05-3DC1D959DBF0}" type="parTrans" cxnId="{19F0B1AD-46FD-44C2-A072-ACC972BF51F4}">
      <dgm:prSet/>
      <dgm:spPr/>
      <dgm:t>
        <a:bodyPr/>
        <a:lstStyle/>
        <a:p>
          <a:endParaRPr lang="it-IT"/>
        </a:p>
      </dgm:t>
    </dgm:pt>
    <dgm:pt modelId="{E1D540BA-1909-4475-AB22-1D71663E6AAF}" type="sibTrans" cxnId="{19F0B1AD-46FD-44C2-A072-ACC972BF51F4}">
      <dgm:prSet/>
      <dgm:spPr/>
      <dgm:t>
        <a:bodyPr/>
        <a:lstStyle/>
        <a:p>
          <a:endParaRPr lang="it-IT"/>
        </a:p>
      </dgm:t>
    </dgm:pt>
    <dgm:pt modelId="{60DEECC1-2CB1-4ACA-A64A-4A5E6E8F952C}">
      <dgm:prSet phldrT="[Testo]" custT="1"/>
      <dgm:spPr>
        <a:noFill/>
        <a:ln>
          <a:solidFill>
            <a:srgbClr val="ED7D31"/>
          </a:solidFill>
        </a:ln>
      </dgm:spPr>
      <dgm:t>
        <a:bodyPr/>
        <a:lstStyle/>
        <a:p>
          <a:r>
            <a:rPr kumimoji="0" lang="it-IT" sz="20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Dati telematici e diagnostici per la filiera automotive - AI e nuovi applicativi</a:t>
          </a:r>
          <a:endParaRPr lang="it-IT" sz="2000" dirty="0"/>
        </a:p>
      </dgm:t>
    </dgm:pt>
    <dgm:pt modelId="{42881014-E12E-40F8-953A-FD08A5055EBE}" type="parTrans" cxnId="{46FF4112-A143-46CA-9D83-F50BB4E0E173}">
      <dgm:prSet/>
      <dgm:spPr/>
      <dgm:t>
        <a:bodyPr/>
        <a:lstStyle/>
        <a:p>
          <a:endParaRPr lang="it-IT"/>
        </a:p>
      </dgm:t>
    </dgm:pt>
    <dgm:pt modelId="{DBCD5F80-9A33-42A1-ADCF-CD6D7EAB5EEC}" type="sibTrans" cxnId="{46FF4112-A143-46CA-9D83-F50BB4E0E173}">
      <dgm:prSet/>
      <dgm:spPr/>
      <dgm:t>
        <a:bodyPr/>
        <a:lstStyle/>
        <a:p>
          <a:endParaRPr lang="it-IT"/>
        </a:p>
      </dgm:t>
    </dgm:pt>
    <dgm:pt modelId="{96AFA76D-2AB4-4498-B68B-2CCB395FF5D8}" type="pres">
      <dgm:prSet presAssocID="{1B52E0AA-6D67-43D3-8E43-3A941AF2F9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DE91E35-A073-459F-9893-281BBFF8BABF}" type="pres">
      <dgm:prSet presAssocID="{AC7D162F-A433-43F2-9554-F869420927BB}" presName="root" presStyleCnt="0">
        <dgm:presLayoutVars>
          <dgm:chMax/>
          <dgm:chPref val="4"/>
        </dgm:presLayoutVars>
      </dgm:prSet>
      <dgm:spPr/>
    </dgm:pt>
    <dgm:pt modelId="{C3414800-C403-4F1D-82A9-C8AF38F290A7}" type="pres">
      <dgm:prSet presAssocID="{AC7D162F-A433-43F2-9554-F869420927BB}" presName="rootComposite" presStyleCnt="0">
        <dgm:presLayoutVars/>
      </dgm:prSet>
      <dgm:spPr/>
    </dgm:pt>
    <dgm:pt modelId="{A2AD660D-B91F-4721-B03D-CE60421338F3}" type="pres">
      <dgm:prSet presAssocID="{AC7D162F-A433-43F2-9554-F869420927BB}" presName="rootText" presStyleLbl="node0" presStyleIdx="0" presStyleCnt="1">
        <dgm:presLayoutVars>
          <dgm:chMax/>
          <dgm:chPref val="4"/>
        </dgm:presLayoutVars>
      </dgm:prSet>
      <dgm:spPr/>
    </dgm:pt>
    <dgm:pt modelId="{E771C7F7-3B31-4049-B8EA-4384C0F860AC}" type="pres">
      <dgm:prSet presAssocID="{AC7D162F-A433-43F2-9554-F869420927BB}" presName="childShape" presStyleCnt="0">
        <dgm:presLayoutVars>
          <dgm:chMax val="0"/>
          <dgm:chPref val="0"/>
        </dgm:presLayoutVars>
      </dgm:prSet>
      <dgm:spPr/>
    </dgm:pt>
    <dgm:pt modelId="{77BC782E-707B-4936-AF4F-97F549E743D5}" type="pres">
      <dgm:prSet presAssocID="{6D14ED8B-01CF-4B4C-A896-159C40D1FC40}" presName="childComposite" presStyleCnt="0">
        <dgm:presLayoutVars>
          <dgm:chMax val="0"/>
          <dgm:chPref val="0"/>
        </dgm:presLayoutVars>
      </dgm:prSet>
      <dgm:spPr/>
    </dgm:pt>
    <dgm:pt modelId="{3FFA0B07-4FBD-4959-9451-949A52E08D6C}" type="pres">
      <dgm:prSet presAssocID="{6D14ED8B-01CF-4B4C-A896-159C40D1FC40}" presName="Image" presStyleLbl="node1" presStyleIdx="0" presStyleCnt="2"/>
      <dgm:spPr>
        <a:noFill/>
        <a:ln>
          <a:solidFill>
            <a:srgbClr val="ED7D31"/>
          </a:solidFill>
        </a:ln>
      </dgm:spPr>
    </dgm:pt>
    <dgm:pt modelId="{C65D10DC-9437-40C2-9A47-007DE3E19FBF}" type="pres">
      <dgm:prSet presAssocID="{6D14ED8B-01CF-4B4C-A896-159C40D1FC4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623001D9-710A-4917-AD6F-FD56A02F3C68}" type="pres">
      <dgm:prSet presAssocID="{60DEECC1-2CB1-4ACA-A64A-4A5E6E8F952C}" presName="childComposite" presStyleCnt="0">
        <dgm:presLayoutVars>
          <dgm:chMax val="0"/>
          <dgm:chPref val="0"/>
        </dgm:presLayoutVars>
      </dgm:prSet>
      <dgm:spPr/>
    </dgm:pt>
    <dgm:pt modelId="{F4FD40E0-D9C0-40D9-9E2C-28A6E13AB9F2}" type="pres">
      <dgm:prSet presAssocID="{60DEECC1-2CB1-4ACA-A64A-4A5E6E8F952C}" presName="Image" presStyleLbl="node1" presStyleIdx="1" presStyleCnt="2"/>
      <dgm:spPr>
        <a:noFill/>
        <a:ln>
          <a:solidFill>
            <a:srgbClr val="ED7D31"/>
          </a:solidFill>
        </a:ln>
      </dgm:spPr>
    </dgm:pt>
    <dgm:pt modelId="{F92B0A28-03B9-4D64-9D07-A9C951BD83F9}" type="pres">
      <dgm:prSet presAssocID="{60DEECC1-2CB1-4ACA-A64A-4A5E6E8F952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6FF4112-A143-46CA-9D83-F50BB4E0E173}" srcId="{AC7D162F-A433-43F2-9554-F869420927BB}" destId="{60DEECC1-2CB1-4ACA-A64A-4A5E6E8F952C}" srcOrd="1" destOrd="0" parTransId="{42881014-E12E-40F8-953A-FD08A5055EBE}" sibTransId="{DBCD5F80-9A33-42A1-ADCF-CD6D7EAB5EEC}"/>
    <dgm:cxn modelId="{6D7CE012-E545-4B93-88B3-64A27F01D3F9}" type="presOf" srcId="{1B52E0AA-6D67-43D3-8E43-3A941AF2F909}" destId="{96AFA76D-2AB4-4498-B68B-2CCB395FF5D8}" srcOrd="0" destOrd="0" presId="urn:microsoft.com/office/officeart/2008/layout/PictureAccentList"/>
    <dgm:cxn modelId="{AB7C662B-3F1C-40C9-AAB8-97146EEB4E5F}" srcId="{1B52E0AA-6D67-43D3-8E43-3A941AF2F909}" destId="{AC7D162F-A433-43F2-9554-F869420927BB}" srcOrd="0" destOrd="0" parTransId="{21087AA8-3899-4F6A-B682-2479D6558BDC}" sibTransId="{57451ACF-DE9A-4191-BC73-797D6D179E38}"/>
    <dgm:cxn modelId="{A47DC186-A33F-416C-B8DC-1E5603B7D97B}" type="presOf" srcId="{6D14ED8B-01CF-4B4C-A896-159C40D1FC40}" destId="{C65D10DC-9437-40C2-9A47-007DE3E19FBF}" srcOrd="0" destOrd="0" presId="urn:microsoft.com/office/officeart/2008/layout/PictureAccentList"/>
    <dgm:cxn modelId="{2CA4238E-7FD7-4A88-B779-5CDE2EE04937}" type="presOf" srcId="{60DEECC1-2CB1-4ACA-A64A-4A5E6E8F952C}" destId="{F92B0A28-03B9-4D64-9D07-A9C951BD83F9}" srcOrd="0" destOrd="0" presId="urn:microsoft.com/office/officeart/2008/layout/PictureAccentList"/>
    <dgm:cxn modelId="{19F0B1AD-46FD-44C2-A072-ACC972BF51F4}" srcId="{AC7D162F-A433-43F2-9554-F869420927BB}" destId="{6D14ED8B-01CF-4B4C-A896-159C40D1FC40}" srcOrd="0" destOrd="0" parTransId="{7FAE879A-A5B8-43A4-9C05-3DC1D959DBF0}" sibTransId="{E1D540BA-1909-4475-AB22-1D71663E6AAF}"/>
    <dgm:cxn modelId="{A133D4DE-A008-4C44-8C1D-91712E435D38}" type="presOf" srcId="{AC7D162F-A433-43F2-9554-F869420927BB}" destId="{A2AD660D-B91F-4721-B03D-CE60421338F3}" srcOrd="0" destOrd="0" presId="urn:microsoft.com/office/officeart/2008/layout/PictureAccentList"/>
    <dgm:cxn modelId="{72CF2602-718D-4214-82A1-CB69E8E8CBA9}" type="presParOf" srcId="{96AFA76D-2AB4-4498-B68B-2CCB395FF5D8}" destId="{1DE91E35-A073-459F-9893-281BBFF8BABF}" srcOrd="0" destOrd="0" presId="urn:microsoft.com/office/officeart/2008/layout/PictureAccentList"/>
    <dgm:cxn modelId="{5E8E73BA-46D5-4476-87AE-BACA99E4E231}" type="presParOf" srcId="{1DE91E35-A073-459F-9893-281BBFF8BABF}" destId="{C3414800-C403-4F1D-82A9-C8AF38F290A7}" srcOrd="0" destOrd="0" presId="urn:microsoft.com/office/officeart/2008/layout/PictureAccentList"/>
    <dgm:cxn modelId="{739D418A-0FFA-499C-AD61-20F439062FA5}" type="presParOf" srcId="{C3414800-C403-4F1D-82A9-C8AF38F290A7}" destId="{A2AD660D-B91F-4721-B03D-CE60421338F3}" srcOrd="0" destOrd="0" presId="urn:microsoft.com/office/officeart/2008/layout/PictureAccentList"/>
    <dgm:cxn modelId="{025D5F4D-E2E3-42A9-83BD-475C55F3CA0B}" type="presParOf" srcId="{1DE91E35-A073-459F-9893-281BBFF8BABF}" destId="{E771C7F7-3B31-4049-B8EA-4384C0F860AC}" srcOrd="1" destOrd="0" presId="urn:microsoft.com/office/officeart/2008/layout/PictureAccentList"/>
    <dgm:cxn modelId="{BBBB9BF4-7C74-4E2E-8A9F-A6F483B56CD0}" type="presParOf" srcId="{E771C7F7-3B31-4049-B8EA-4384C0F860AC}" destId="{77BC782E-707B-4936-AF4F-97F549E743D5}" srcOrd="0" destOrd="0" presId="urn:microsoft.com/office/officeart/2008/layout/PictureAccentList"/>
    <dgm:cxn modelId="{45081E29-1FBF-4137-8989-B3ACB3A42968}" type="presParOf" srcId="{77BC782E-707B-4936-AF4F-97F549E743D5}" destId="{3FFA0B07-4FBD-4959-9451-949A52E08D6C}" srcOrd="0" destOrd="0" presId="urn:microsoft.com/office/officeart/2008/layout/PictureAccentList"/>
    <dgm:cxn modelId="{2BE3BB84-818A-423A-B804-1E162172CFF0}" type="presParOf" srcId="{77BC782E-707B-4936-AF4F-97F549E743D5}" destId="{C65D10DC-9437-40C2-9A47-007DE3E19FBF}" srcOrd="1" destOrd="0" presId="urn:microsoft.com/office/officeart/2008/layout/PictureAccentList"/>
    <dgm:cxn modelId="{E0690F8A-E2A1-46F4-A97F-25D5F0F4D6E5}" type="presParOf" srcId="{E771C7F7-3B31-4049-B8EA-4384C0F860AC}" destId="{623001D9-710A-4917-AD6F-FD56A02F3C68}" srcOrd="1" destOrd="0" presId="urn:microsoft.com/office/officeart/2008/layout/PictureAccentList"/>
    <dgm:cxn modelId="{AB069BC3-2FC2-4C29-900F-B849A11A0573}" type="presParOf" srcId="{623001D9-710A-4917-AD6F-FD56A02F3C68}" destId="{F4FD40E0-D9C0-40D9-9E2C-28A6E13AB9F2}" srcOrd="0" destOrd="0" presId="urn:microsoft.com/office/officeart/2008/layout/PictureAccentList"/>
    <dgm:cxn modelId="{210EEFCA-8494-4DC3-8289-1D49BB84316D}" type="presParOf" srcId="{623001D9-710A-4917-AD6F-FD56A02F3C68}" destId="{F92B0A28-03B9-4D64-9D07-A9C951BD83F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D2D43-FF46-486F-8F92-07E6EFDCB430}">
      <dsp:nvSpPr>
        <dsp:cNvPr id="0" name=""/>
        <dsp:cNvSpPr/>
      </dsp:nvSpPr>
      <dsp:spPr>
        <a:xfrm>
          <a:off x="-6125384" y="-937168"/>
          <a:ext cx="7291592" cy="729159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A5132-F085-4E3B-BEF6-ED2C397CDBF7}">
      <dsp:nvSpPr>
        <dsp:cNvPr id="0" name=""/>
        <dsp:cNvSpPr/>
      </dsp:nvSpPr>
      <dsp:spPr>
        <a:xfrm>
          <a:off x="509587" y="338470"/>
          <a:ext cx="5421629" cy="677373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6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latin typeface="+mn-lt"/>
              <a:cs typeface="Arial" panose="020B0604020202020204" pitchFamily="34" charset="0"/>
            </a:rPr>
            <a:t>DURATA MEDIA CONTRATTI </a:t>
          </a:r>
          <a:endParaRPr lang="en-US" sz="1400" b="1" u="none" kern="1200" dirty="0">
            <a:latin typeface="+mn-lt"/>
          </a:endParaRPr>
        </a:p>
      </dsp:txBody>
      <dsp:txXfrm>
        <a:off x="542654" y="371537"/>
        <a:ext cx="5355495" cy="611239"/>
      </dsp:txXfrm>
    </dsp:sp>
    <dsp:sp modelId="{ED3C09F1-2D6D-4190-9E6D-EDDB3272A725}">
      <dsp:nvSpPr>
        <dsp:cNvPr id="0" name=""/>
        <dsp:cNvSpPr/>
      </dsp:nvSpPr>
      <dsp:spPr>
        <a:xfrm>
          <a:off x="86228" y="253798"/>
          <a:ext cx="846717" cy="84671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952B4-38AA-41FF-A5D3-8211D557B0E1}">
      <dsp:nvSpPr>
        <dsp:cNvPr id="0" name=""/>
        <dsp:cNvSpPr/>
      </dsp:nvSpPr>
      <dsp:spPr>
        <a:xfrm>
          <a:off x="994973" y="1354205"/>
          <a:ext cx="4936243" cy="677373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66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+mn-lt"/>
            </a:rPr>
            <a:t>IMPORTANZA RETE MANUTENZIONE</a:t>
          </a:r>
        </a:p>
      </dsp:txBody>
      <dsp:txXfrm>
        <a:off x="1028040" y="1387272"/>
        <a:ext cx="4870109" cy="611239"/>
      </dsp:txXfrm>
    </dsp:sp>
    <dsp:sp modelId="{BCF104F0-8207-4D4B-8D30-9B5FF072325D}">
      <dsp:nvSpPr>
        <dsp:cNvPr id="0" name=""/>
        <dsp:cNvSpPr/>
      </dsp:nvSpPr>
      <dsp:spPr>
        <a:xfrm>
          <a:off x="571614" y="1269533"/>
          <a:ext cx="846717" cy="84671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4D228-CAB5-4574-A504-DE95AB25EA27}">
      <dsp:nvSpPr>
        <dsp:cNvPr id="0" name=""/>
        <dsp:cNvSpPr/>
      </dsp:nvSpPr>
      <dsp:spPr>
        <a:xfrm>
          <a:off x="1143947" y="2369941"/>
          <a:ext cx="4787269" cy="677373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6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cs typeface="Arial" panose="020B0604020202020204" pitchFamily="34" charset="0"/>
            </a:rPr>
            <a:t>  INCREMENTO DEI PRIVATI</a:t>
          </a:r>
        </a:p>
      </dsp:txBody>
      <dsp:txXfrm>
        <a:off x="1177014" y="2403008"/>
        <a:ext cx="4721135" cy="611239"/>
      </dsp:txXfrm>
    </dsp:sp>
    <dsp:sp modelId="{D318C2A8-EF24-405C-81FA-6A044674B627}">
      <dsp:nvSpPr>
        <dsp:cNvPr id="0" name=""/>
        <dsp:cNvSpPr/>
      </dsp:nvSpPr>
      <dsp:spPr>
        <a:xfrm>
          <a:off x="720589" y="2285269"/>
          <a:ext cx="846717" cy="84671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87BB-1453-4DA2-861D-55C8D5BC14DD}">
      <dsp:nvSpPr>
        <dsp:cNvPr id="0" name=""/>
        <dsp:cNvSpPr/>
      </dsp:nvSpPr>
      <dsp:spPr>
        <a:xfrm>
          <a:off x="994973" y="3385676"/>
          <a:ext cx="4936243" cy="677373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6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IMMATRICOLAZIONI NOLEGGIO VCL </a:t>
          </a:r>
          <a:br>
            <a:rPr lang="en-US" sz="1600" b="1" kern="1200" dirty="0"/>
          </a:br>
          <a:r>
            <a:rPr lang="en-US" sz="1800" b="1" kern="1200" dirty="0"/>
            <a:t>       </a:t>
          </a:r>
          <a:r>
            <a:rPr lang="en-US" sz="1600" b="1" kern="1200" dirty="0"/>
            <a:t>(</a:t>
          </a:r>
          <a:r>
            <a:rPr lang="en-US" sz="1600" b="1" kern="1200" dirty="0" err="1"/>
            <a:t>Incidenza</a:t>
          </a:r>
          <a:r>
            <a:rPr lang="en-US" sz="1600" b="1" kern="1200" dirty="0"/>
            <a:t> </a:t>
          </a:r>
          <a:r>
            <a:rPr lang="en-US" sz="1600" b="1" kern="1200" dirty="0" err="1"/>
            <a:t>su</a:t>
          </a:r>
          <a:r>
            <a:rPr lang="en-US" sz="1600" b="1" kern="1200" dirty="0"/>
            <a:t> tot. </a:t>
          </a:r>
          <a:r>
            <a:rPr lang="en-US" sz="1600" b="1" kern="1200" dirty="0" err="1"/>
            <a:t>imm</a:t>
          </a:r>
          <a:r>
            <a:rPr lang="en-US" sz="1600" b="1" kern="1200" dirty="0"/>
            <a:t>. VCL)</a:t>
          </a:r>
        </a:p>
      </dsp:txBody>
      <dsp:txXfrm>
        <a:off x="1028040" y="3418743"/>
        <a:ext cx="4870109" cy="611239"/>
      </dsp:txXfrm>
    </dsp:sp>
    <dsp:sp modelId="{E5C31066-E276-44EE-AA8A-6739FF02CE8E}">
      <dsp:nvSpPr>
        <dsp:cNvPr id="0" name=""/>
        <dsp:cNvSpPr/>
      </dsp:nvSpPr>
      <dsp:spPr>
        <a:xfrm>
          <a:off x="571614" y="3301004"/>
          <a:ext cx="846717" cy="84671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6A0E3-B579-4A51-9047-4696CD9A7063}">
      <dsp:nvSpPr>
        <dsp:cNvPr id="0" name=""/>
        <dsp:cNvSpPr/>
      </dsp:nvSpPr>
      <dsp:spPr>
        <a:xfrm>
          <a:off x="509587" y="4401412"/>
          <a:ext cx="5421629" cy="677373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6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FLESSIBILITÀ CONTRATTI</a:t>
          </a:r>
        </a:p>
      </dsp:txBody>
      <dsp:txXfrm>
        <a:off x="542654" y="4434479"/>
        <a:ext cx="5355495" cy="611239"/>
      </dsp:txXfrm>
    </dsp:sp>
    <dsp:sp modelId="{C565211A-F819-4789-B901-16E10409A102}">
      <dsp:nvSpPr>
        <dsp:cNvPr id="0" name=""/>
        <dsp:cNvSpPr/>
      </dsp:nvSpPr>
      <dsp:spPr>
        <a:xfrm>
          <a:off x="86228" y="4316740"/>
          <a:ext cx="846717" cy="84671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660D-B91F-4721-B03D-CE60421338F3}">
      <dsp:nvSpPr>
        <dsp:cNvPr id="0" name=""/>
        <dsp:cNvSpPr/>
      </dsp:nvSpPr>
      <dsp:spPr>
        <a:xfrm>
          <a:off x="0" y="221422"/>
          <a:ext cx="6787402" cy="63263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GDL «Normativa &amp; Progetti»</a:t>
          </a:r>
        </a:p>
      </dsp:txBody>
      <dsp:txXfrm>
        <a:off x="18529" y="239951"/>
        <a:ext cx="6750344" cy="595578"/>
      </dsp:txXfrm>
    </dsp:sp>
    <dsp:sp modelId="{3FFA0B07-4FBD-4959-9451-949A52E08D6C}">
      <dsp:nvSpPr>
        <dsp:cNvPr id="0" name=""/>
        <dsp:cNvSpPr/>
      </dsp:nvSpPr>
      <dsp:spPr>
        <a:xfrm>
          <a:off x="0" y="967933"/>
          <a:ext cx="632636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D10DC-9437-40C2-9A47-007DE3E19FBF}">
      <dsp:nvSpPr>
        <dsp:cNvPr id="0" name=""/>
        <dsp:cNvSpPr/>
      </dsp:nvSpPr>
      <dsp:spPr>
        <a:xfrm>
          <a:off x="670594" y="967933"/>
          <a:ext cx="6116808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Omologazione dati auto connesse e intercomunicazione tra piattaforme</a:t>
          </a:r>
        </a:p>
      </dsp:txBody>
      <dsp:txXfrm>
        <a:off x="701482" y="998821"/>
        <a:ext cx="6055032" cy="570860"/>
      </dsp:txXfrm>
    </dsp:sp>
    <dsp:sp modelId="{F4FD40E0-D9C0-40D9-9E2C-28A6E13AB9F2}">
      <dsp:nvSpPr>
        <dsp:cNvPr id="0" name=""/>
        <dsp:cNvSpPr/>
      </dsp:nvSpPr>
      <dsp:spPr>
        <a:xfrm>
          <a:off x="0" y="1676485"/>
          <a:ext cx="632636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B0A28-03B9-4D64-9D07-A9C951BD83F9}">
      <dsp:nvSpPr>
        <dsp:cNvPr id="0" name=""/>
        <dsp:cNvSpPr/>
      </dsp:nvSpPr>
      <dsp:spPr>
        <a:xfrm>
          <a:off x="670594" y="1676485"/>
          <a:ext cx="6116808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Telematica assicurativa</a:t>
          </a:r>
        </a:p>
      </dsp:txBody>
      <dsp:txXfrm>
        <a:off x="701482" y="1707373"/>
        <a:ext cx="6055032" cy="570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660D-B91F-4721-B03D-CE60421338F3}">
      <dsp:nvSpPr>
        <dsp:cNvPr id="0" name=""/>
        <dsp:cNvSpPr/>
      </dsp:nvSpPr>
      <dsp:spPr>
        <a:xfrm>
          <a:off x="0" y="221422"/>
          <a:ext cx="6787402" cy="63263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GDL «Tecnologie e Servizi»</a:t>
          </a:r>
        </a:p>
      </dsp:txBody>
      <dsp:txXfrm>
        <a:off x="18529" y="239951"/>
        <a:ext cx="6750344" cy="595578"/>
      </dsp:txXfrm>
    </dsp:sp>
    <dsp:sp modelId="{3FFA0B07-4FBD-4959-9451-949A52E08D6C}">
      <dsp:nvSpPr>
        <dsp:cNvPr id="0" name=""/>
        <dsp:cNvSpPr/>
      </dsp:nvSpPr>
      <dsp:spPr>
        <a:xfrm>
          <a:off x="0" y="967933"/>
          <a:ext cx="632636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D10DC-9437-40C2-9A47-007DE3E19FBF}">
      <dsp:nvSpPr>
        <dsp:cNvPr id="0" name=""/>
        <dsp:cNvSpPr/>
      </dsp:nvSpPr>
      <dsp:spPr>
        <a:xfrm>
          <a:off x="670594" y="967933"/>
          <a:ext cx="6116808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Certificazioni emissioni e «Green </a:t>
          </a:r>
          <a:r>
            <a:rPr lang="it-IT" sz="2000" kern="1200" dirty="0" err="1"/>
            <a:t>Proposition</a:t>
          </a:r>
          <a:r>
            <a:rPr lang="it-IT" sz="2000" kern="1200" dirty="0"/>
            <a:t>»</a:t>
          </a:r>
        </a:p>
      </dsp:txBody>
      <dsp:txXfrm>
        <a:off x="701482" y="998821"/>
        <a:ext cx="6055032" cy="570860"/>
      </dsp:txXfrm>
    </dsp:sp>
    <dsp:sp modelId="{F4FD40E0-D9C0-40D9-9E2C-28A6E13AB9F2}">
      <dsp:nvSpPr>
        <dsp:cNvPr id="0" name=""/>
        <dsp:cNvSpPr/>
      </dsp:nvSpPr>
      <dsp:spPr>
        <a:xfrm>
          <a:off x="0" y="1676485"/>
          <a:ext cx="632636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B0A28-03B9-4D64-9D07-A9C951BD83F9}">
      <dsp:nvSpPr>
        <dsp:cNvPr id="0" name=""/>
        <dsp:cNvSpPr/>
      </dsp:nvSpPr>
      <dsp:spPr>
        <a:xfrm>
          <a:off x="670594" y="1676485"/>
          <a:ext cx="6116808" cy="63263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Dati telematici e diagnostici per la filiera automotive - AI e nuovi applicativi</a:t>
          </a:r>
          <a:endParaRPr lang="it-IT" sz="2000" kern="1200" dirty="0"/>
        </a:p>
      </dsp:txBody>
      <dsp:txXfrm>
        <a:off x="701482" y="1707373"/>
        <a:ext cx="6055032" cy="570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0.19139</cdr:x>
      <cdr:y>0.20142</cdr:y>
    </cdr:from>
    <cdr:to>
      <cdr:x>0.80861</cdr:x>
      <cdr:y>0.58768</cdr:y>
    </cdr:to>
    <cdr:sp macro="" textlink="">
      <cdr:nvSpPr>
        <cdr:cNvPr id="2" name="Ovale 1">
          <a:extLst xmlns:a="http://schemas.openxmlformats.org/drawingml/2006/main">
            <a:ext uri="{FF2B5EF4-FFF2-40B4-BE49-F238E27FC236}">
              <a16:creationId xmlns:a16="http://schemas.microsoft.com/office/drawing/2014/main" id="{6F436D37-9647-2B1D-5B2C-C1D8A33CD2D8}"/>
            </a:ext>
          </a:extLst>
        </cdr:cNvPr>
        <cdr:cNvSpPr/>
      </cdr:nvSpPr>
      <cdr:spPr>
        <a:xfrm xmlns:a="http://schemas.openxmlformats.org/drawingml/2006/main">
          <a:off x="508000" y="819525"/>
          <a:ext cx="1638300" cy="15716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2E09A-76DC-4E55-8C26-BE9A9376E792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198B-FCB4-478A-A248-247755C6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4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7198B-FCB4-478A-A248-247755C6F8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78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7198B-FCB4-478A-A248-247755C6F87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92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4F092-423B-B40C-8DBF-ADBE8ABF0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7E90D85-995F-41B9-88BB-80B63AEB5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1E737B-02E8-7F68-4BA3-57E753775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94C7AE-E0A8-CEED-6C15-08053B62F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7198B-FCB4-478A-A248-247755C6F8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64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7198B-FCB4-478A-A248-247755C6F87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0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FF2DD-1727-71A8-3F47-A484D33D3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F19E42-6B89-5114-0719-6E0C9BB8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FAB206-C97F-90B1-6FE4-9B4EC4C5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D50D68-4AFD-76C7-8019-704F62A9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66320B-DDCD-F420-1F0A-C072EFD7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0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C811D-1C49-7A53-6668-D1037E4E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3FF5FC-BFFA-D707-6619-BDE845A89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13B721-F319-A6AF-19F2-18C56A35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69B670-C1F3-63D2-3463-FD347FC4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E0D154-3940-D266-AABA-C1E3C802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68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B40CF22-7D24-E575-254E-FD0805D6E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93A209-D79E-3C01-2748-0519A7370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866985-63E2-4E56-2B94-C9359588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20D9B-5DE2-21EA-C55E-220B52E6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28255-5CE7-0C77-88EC-7EEDA76D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89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9A7B5-6A39-6A08-54CC-23ABA4BE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C6CAE-4138-D700-4F91-04FDF42E7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23BC9C-7086-52E8-F8EF-87FC79CA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FE5E30-39C2-9931-2752-E68C84DF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E300CE-DAA2-4F32-03AD-75823E78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0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AB3E3-E699-2D55-F19D-3ECB8EDB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DD5609-7DC3-D5A1-9436-8D7BEA46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7DC8D1-1F59-895E-4CB4-844B8F37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EE08F-267D-B49A-A917-B49D7B81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C7F2CF-1EAB-65F2-BC7E-2082D8B3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14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B34CC-4150-825C-1207-8361EA63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92D796-A74E-C4BA-12B0-0732D3A7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EBC384-4964-6810-0BA8-643F8E0DC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202DF6-7AD5-80E1-254E-2E529540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792F0E-2764-1C02-A4D7-3B85BC9F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E21B57-7513-6339-C8F6-ACA1DA8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756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B218F-99DC-6333-947D-0DA6A566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94DF3A-2178-869D-BCFE-7B820E874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53BE01-6380-A0E2-21B1-E5CB88D6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4E843A-777D-0D22-0699-E5FDDBB7C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BCC2D3-8490-0906-1543-B05ED061A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A5427C-931F-EE3D-E2F8-8B62A515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B8B6CF-36B8-FB65-5FE3-8C095FF3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1F4145-5A29-CF02-3267-61CB7C1C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487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732B8-9738-0383-7378-8BCA1F1C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F698EE-E772-FA00-F031-3D5063D8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503AF0-4448-0BC1-438B-2C8F43A5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5AB6C8-D6E5-A28B-1854-CD4D25E7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4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234C78-BBB3-58B4-06A4-9655C63B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068772-12BE-A0E9-5913-24CE3D49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E9FC01-2739-C1C9-1016-4280240F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42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D2AAB-C17E-3848-A766-EAB2765F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78D8DA-67AB-58FA-A33B-8E410644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6886C0-4E13-E160-045E-1EDD30479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FD5448-5B2A-8528-9392-E973B0DC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A47078-2E24-6C70-56CE-8C6EFC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06C122-5EB4-E3D4-3E3C-D5C8643F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6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829BE-1AA7-06AF-A681-2B7AA05A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B8C8DE-69EE-367E-E9E9-15C0FE1AF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4FF61C-A2E5-BA6B-B573-49924467D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405B1F-6CFE-6DCF-C12F-719CAC26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381EA5-A861-EAF3-3E9B-1EAD249D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C3CB92-4408-BD5C-25FF-4C72E015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21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9F9CADD-0572-E7DA-B880-8AA373A7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C2FD27-934D-05F4-7445-3BD6ECF1B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79A5A-B789-7645-8326-DE2118519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D3EF-CD1A-441D-B6D4-123198B1C62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C0AC8-707F-ACAF-AC4E-B458633ED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C450AD-77A7-6F69-ECE3-5F07DF8EA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7203-E3B1-4AB8-90B4-E386A3540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80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ANIASA_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iasa.it/" TargetMode="External"/><Relationship Id="rId11" Type="http://schemas.openxmlformats.org/officeDocument/2006/relationships/hyperlink" Target="https://www.facebook.com/aniasaconfindustria/?locale=it_IT" TargetMode="External"/><Relationship Id="rId5" Type="http://schemas.openxmlformats.org/officeDocument/2006/relationships/image" Target="../media/image27.png"/><Relationship Id="rId10" Type="http://schemas.microsoft.com/office/2007/relationships/hdphoto" Target="../media/hdphoto14.wdp"/><Relationship Id="rId4" Type="http://schemas.openxmlformats.org/officeDocument/2006/relationships/hyperlink" Target="https://www.linkedin.com/company/aniasa/about/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chart" Target="../charts/chart6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8.xml"/><Relationship Id="rId7" Type="http://schemas.microsoft.com/office/2007/relationships/hdphoto" Target="../media/hdphoto3.wdp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chart" Target="../charts/chart10.xml"/><Relationship Id="rId10" Type="http://schemas.openxmlformats.org/officeDocument/2006/relationships/image" Target="../media/image16.png"/><Relationship Id="rId4" Type="http://schemas.openxmlformats.org/officeDocument/2006/relationships/chart" Target="../charts/chart9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19.png"/><Relationship Id="rId3" Type="http://schemas.openxmlformats.org/officeDocument/2006/relationships/image" Target="../media/image17.jpeg"/><Relationship Id="rId21" Type="http://schemas.microsoft.com/office/2007/relationships/hdphoto" Target="../media/hdphoto8.wdp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2.png"/><Relationship Id="rId15" Type="http://schemas.microsoft.com/office/2007/relationships/diagramDrawing" Target="../diagrams/drawing3.xml"/><Relationship Id="rId23" Type="http://schemas.microsoft.com/office/2007/relationships/hdphoto" Target="../media/hdphoto9.wdp"/><Relationship Id="rId10" Type="http://schemas.microsoft.com/office/2007/relationships/diagramDrawing" Target="../diagrams/drawing2.xml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2.wdp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DDD9C74C-3F2D-CE7C-002D-DAEE020C87AB}"/>
              </a:ext>
            </a:extLst>
          </p:cNvPr>
          <p:cNvSpPr/>
          <p:nvPr/>
        </p:nvSpPr>
        <p:spPr>
          <a:xfrm>
            <a:off x="-793" y="398814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8" name="Picture 4" descr="Accendiamo i Motori 2 – A.I.A.G.A.">
            <a:extLst>
              <a:ext uri="{FF2B5EF4-FFF2-40B4-BE49-F238E27FC236}">
                <a16:creationId xmlns:a16="http://schemas.microsoft.com/office/drawing/2014/main" id="{1589D212-7C65-0FE3-DF1D-5B1BE71BB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/>
        </p:blipFill>
        <p:spPr bwMode="auto">
          <a:xfrm>
            <a:off x="764909" y="1029585"/>
            <a:ext cx="10662182" cy="352342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6" name="Figura a mano libera: forma 27">
            <a:extLst>
              <a:ext uri="{FF2B5EF4-FFF2-40B4-BE49-F238E27FC236}">
                <a16:creationId xmlns:a16="http://schemas.microsoft.com/office/drawing/2014/main" id="{F3EBCC27-510F-03CE-E77C-82250C91C0AB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132AA9-3B30-245C-3715-B63A0037F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52655D64-D498-DB00-F974-54FE69EBA360}"/>
              </a:ext>
            </a:extLst>
          </p:cNvPr>
          <p:cNvGrpSpPr/>
          <p:nvPr/>
        </p:nvGrpSpPr>
        <p:grpSpPr>
          <a:xfrm>
            <a:off x="1329404" y="175945"/>
            <a:ext cx="9518082" cy="640110"/>
            <a:chOff x="1348066" y="146830"/>
            <a:chExt cx="9518082" cy="640110"/>
          </a:xfrm>
        </p:grpSpPr>
        <p:sp>
          <p:nvSpPr>
            <p:cNvPr id="4" name="Figura a mano libera: forma 24">
              <a:extLst>
                <a:ext uri="{FF2B5EF4-FFF2-40B4-BE49-F238E27FC236}">
                  <a16:creationId xmlns:a16="http://schemas.microsoft.com/office/drawing/2014/main" id="{7DB0AF74-2765-E201-27F5-0A0D376A7826}"/>
                </a:ext>
              </a:extLst>
            </p:cNvPr>
            <p:cNvSpPr/>
            <p:nvPr/>
          </p:nvSpPr>
          <p:spPr>
            <a:xfrm rot="10800000">
              <a:off x="2774331" y="148172"/>
              <a:ext cx="8091817" cy="638768"/>
            </a:xfrm>
            <a:custGeom>
              <a:avLst/>
              <a:gdLst>
                <a:gd name="connsiteX0" fmla="*/ 159692 w 8583193"/>
                <a:gd name="connsiteY0" fmla="*/ 0 h 638768"/>
                <a:gd name="connsiteX1" fmla="*/ 3547785 w 8583193"/>
                <a:gd name="connsiteY1" fmla="*/ 0 h 638768"/>
                <a:gd name="connsiteX2" fmla="*/ 5035408 w 8583193"/>
                <a:gd name="connsiteY2" fmla="*/ 0 h 638768"/>
                <a:gd name="connsiteX3" fmla="*/ 8583193 w 8583193"/>
                <a:gd name="connsiteY3" fmla="*/ 0 h 638768"/>
                <a:gd name="connsiteX4" fmla="*/ 8423501 w 8583193"/>
                <a:gd name="connsiteY4" fmla="*/ 638768 h 638768"/>
                <a:gd name="connsiteX5" fmla="*/ 5035408 w 8583193"/>
                <a:gd name="connsiteY5" fmla="*/ 638768 h 638768"/>
                <a:gd name="connsiteX6" fmla="*/ 3388093 w 8583193"/>
                <a:gd name="connsiteY6" fmla="*/ 638768 h 638768"/>
                <a:gd name="connsiteX7" fmla="*/ 159692 w 8583193"/>
                <a:gd name="connsiteY7" fmla="*/ 638768 h 638768"/>
                <a:gd name="connsiteX8" fmla="*/ 0 w 8583193"/>
                <a:gd name="connsiteY8" fmla="*/ 319384 h 63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3193" h="638768">
                  <a:moveTo>
                    <a:pt x="159692" y="0"/>
                  </a:moveTo>
                  <a:lnTo>
                    <a:pt x="3547785" y="0"/>
                  </a:lnTo>
                  <a:lnTo>
                    <a:pt x="5035408" y="0"/>
                  </a:lnTo>
                  <a:lnTo>
                    <a:pt x="8583193" y="0"/>
                  </a:lnTo>
                  <a:lnTo>
                    <a:pt x="8423501" y="638768"/>
                  </a:lnTo>
                  <a:lnTo>
                    <a:pt x="5035408" y="638768"/>
                  </a:lnTo>
                  <a:lnTo>
                    <a:pt x="3388093" y="638768"/>
                  </a:lnTo>
                  <a:lnTo>
                    <a:pt x="159692" y="638768"/>
                  </a:lnTo>
                  <a:lnTo>
                    <a:pt x="0" y="319384"/>
                  </a:lnTo>
                  <a:close/>
                </a:path>
              </a:pathLst>
            </a:custGeom>
            <a:gradFill>
              <a:gsLst>
                <a:gs pos="0">
                  <a:srgbClr val="007CA8"/>
                </a:gs>
                <a:gs pos="23000">
                  <a:schemeClr val="accent1">
                    <a:lumMod val="50000"/>
                  </a:schemeClr>
                </a:gs>
              </a:gsLst>
              <a:lin ang="0" scaled="0"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7" name="Esagono 1">
              <a:extLst>
                <a:ext uri="{FF2B5EF4-FFF2-40B4-BE49-F238E27FC236}">
                  <a16:creationId xmlns:a16="http://schemas.microsoft.com/office/drawing/2014/main" id="{A12B6E7E-CE40-E6FE-4D40-C498FD6FF2A7}"/>
                </a:ext>
              </a:extLst>
            </p:cNvPr>
            <p:cNvSpPr/>
            <p:nvPr/>
          </p:nvSpPr>
          <p:spPr>
            <a:xfrm>
              <a:off x="1348066" y="146830"/>
              <a:ext cx="9518082" cy="638768"/>
            </a:xfrm>
            <a:prstGeom prst="hexagon">
              <a:avLst/>
            </a:prstGeom>
            <a:solidFill>
              <a:srgbClr val="007CA8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A8BBC76F-9F4A-3D48-C62D-8B7B12368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08" y="235972"/>
            <a:ext cx="1875398" cy="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3">
            <a:extLst>
              <a:ext uri="{FF2B5EF4-FFF2-40B4-BE49-F238E27FC236}">
                <a16:creationId xmlns:a16="http://schemas.microsoft.com/office/drawing/2014/main" id="{586A17C9-BF35-48E6-EEC8-DBB75DF6AE30}"/>
              </a:ext>
            </a:extLst>
          </p:cNvPr>
          <p:cNvSpPr txBox="1"/>
          <p:nvPr/>
        </p:nvSpPr>
        <p:spPr>
          <a:xfrm>
            <a:off x="3358526" y="4812730"/>
            <a:ext cx="60579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000" b="1" dirty="0">
                <a:solidFill>
                  <a:schemeClr val="bg1"/>
                </a:solidFill>
                <a:latin typeface="Avenir Book" panose="02000503020000020003"/>
                <a:cs typeface="Calibri" panose="020F0502020204030204" pitchFamily="34" charset="0"/>
              </a:rPr>
              <a:t>Pietro Teofilatto</a:t>
            </a:r>
          </a:p>
          <a:p>
            <a:pPr algn="ctr"/>
            <a:r>
              <a:rPr lang="it-IT" sz="3000" b="1" dirty="0">
                <a:solidFill>
                  <a:schemeClr val="bg1"/>
                </a:solidFill>
                <a:latin typeface="Avenir Book" panose="02000503020000020003"/>
                <a:cs typeface="Calibri" panose="020F0502020204030204" pitchFamily="34" charset="0"/>
              </a:rPr>
              <a:t>Direttore Area Fisco e Economia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Avenir Book" panose="02000503020000020003"/>
              <a:cs typeface="Calibri" panose="020F0502020204030204" pitchFamily="34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venir Book" panose="02000503020000020003"/>
                <a:cs typeface="Calibri" panose="020F0502020204030204" pitchFamily="34" charset="0"/>
              </a:rPr>
              <a:t>4 dicembre 2024</a:t>
            </a:r>
          </a:p>
          <a:p>
            <a:pPr algn="ctr"/>
            <a:endParaRPr lang="it-IT" sz="3000" b="1" dirty="0">
              <a:solidFill>
                <a:schemeClr val="bg1"/>
              </a:solidFill>
              <a:latin typeface="Avenir Book" panose="02000503020000020003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D892D2D-6498-43E1-AC81-58CE602DC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/>
          <a:stretch/>
        </p:blipFill>
        <p:spPr>
          <a:xfrm>
            <a:off x="1954372" y="4726350"/>
            <a:ext cx="1615626" cy="1521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A.I.A.G.A. – Associazione Italiana Acquirenti e Gestori Auto Aziendali">
            <a:extLst>
              <a:ext uri="{FF2B5EF4-FFF2-40B4-BE49-F238E27FC236}">
                <a16:creationId xmlns:a16="http://schemas.microsoft.com/office/drawing/2014/main" id="{F20CF571-7D28-36DB-02AE-A86A211A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02" y="3045628"/>
            <a:ext cx="2129845" cy="7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1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B5068C0-C02D-D0DE-0D4F-B72AB9EE2AD3}"/>
              </a:ext>
            </a:extLst>
          </p:cNvPr>
          <p:cNvSpPr/>
          <p:nvPr/>
        </p:nvSpPr>
        <p:spPr>
          <a:xfrm>
            <a:off x="0" y="485997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7787F2-7ED9-B51F-1010-D4366AB345B8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2655D64-D498-DB00-F974-54FE69EBA360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7DB0AF74-2765-E201-27F5-0A0D376A7826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A12B6E7E-CE40-E6FE-4D40-C498FD6FF2A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dirty="0"/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FBAE0D8-456D-745F-C6C2-DF76017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1D8981-6A6F-A882-BC59-7F8807ACF6CE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cs typeface="Avenir Light" panose="020B0402020203020204"/>
              </a:rPr>
              <a:t>STAY TUNED!</a:t>
            </a:r>
          </a:p>
        </p:txBody>
      </p:sp>
      <p:sp>
        <p:nvSpPr>
          <p:cNvPr id="10" name="Figura a mano libera: forma 27">
            <a:extLst>
              <a:ext uri="{FF2B5EF4-FFF2-40B4-BE49-F238E27FC236}">
                <a16:creationId xmlns:a16="http://schemas.microsoft.com/office/drawing/2014/main" id="{E390E918-6C84-A24A-B08D-A8A2A959A699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B35E2E-457B-0432-8852-F030E0DB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pic>
        <p:nvPicPr>
          <p:cNvPr id="11" name="Picture 4" descr="LinkedIn Logo – Free PNG format download (2023)">
            <a:hlinkClick r:id="rId4"/>
            <a:extLst>
              <a:ext uri="{FF2B5EF4-FFF2-40B4-BE49-F238E27FC236}">
                <a16:creationId xmlns:a16="http://schemas.microsoft.com/office/drawing/2014/main" id="{30972ECD-F54A-6E6C-3981-A4373F436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r="16980"/>
          <a:stretch/>
        </p:blipFill>
        <p:spPr bwMode="auto">
          <a:xfrm>
            <a:off x="3059391" y="2109978"/>
            <a:ext cx="1122540" cy="9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hlinkClick r:id="rId6"/>
            <a:extLst>
              <a:ext uri="{FF2B5EF4-FFF2-40B4-BE49-F238E27FC236}">
                <a16:creationId xmlns:a16="http://schemas.microsoft.com/office/drawing/2014/main" id="{CDAE95AD-CB18-D660-BF1F-92092C34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91" y="2242424"/>
            <a:ext cx="880588" cy="8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X Logo (Twitter) - PNG Logo Vector Brand Downloads (SVG, EPS)">
            <a:hlinkClick r:id="rId8"/>
            <a:extLst>
              <a:ext uri="{FF2B5EF4-FFF2-40B4-BE49-F238E27FC236}">
                <a16:creationId xmlns:a16="http://schemas.microsoft.com/office/drawing/2014/main" id="{DB9987D4-4780-E76C-59ED-8F054796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86" y="4602757"/>
            <a:ext cx="1038268" cy="77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hlinkClick r:id="rId11"/>
            <a:extLst>
              <a:ext uri="{FF2B5EF4-FFF2-40B4-BE49-F238E27FC236}">
                <a16:creationId xmlns:a16="http://schemas.microsoft.com/office/drawing/2014/main" id="{CFAFB7F8-3FC8-00BE-46A1-7C7D0C93D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27" y="4493986"/>
            <a:ext cx="834804" cy="8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2B001BD0-C8F5-78F0-7A51-86B710E8DAF0}"/>
              </a:ext>
            </a:extLst>
          </p:cNvPr>
          <p:cNvGrpSpPr/>
          <p:nvPr/>
        </p:nvGrpSpPr>
        <p:grpSpPr>
          <a:xfrm>
            <a:off x="5038389" y="2561342"/>
            <a:ext cx="2295992" cy="2079646"/>
            <a:chOff x="4865786" y="2196402"/>
            <a:chExt cx="2539604" cy="2266946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5838005E-B47E-F17E-3A00-4CD30611ED1C}"/>
                </a:ext>
              </a:extLst>
            </p:cNvPr>
            <p:cNvSpPr/>
            <p:nvPr/>
          </p:nvSpPr>
          <p:spPr>
            <a:xfrm rot="16200000">
              <a:off x="5002115" y="2060073"/>
              <a:ext cx="2266946" cy="25396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23" name="Picture 6" descr="Nuovo Logo ANIASA FLEETIME">
              <a:extLst>
                <a:ext uri="{FF2B5EF4-FFF2-40B4-BE49-F238E27FC236}">
                  <a16:creationId xmlns:a16="http://schemas.microsoft.com/office/drawing/2014/main" id="{CFD27A83-E7D5-C654-A48F-6E698FB3C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33" t="31694" r="4574" b="31472"/>
            <a:stretch/>
          </p:blipFill>
          <p:spPr bwMode="auto">
            <a:xfrm>
              <a:off x="5243800" y="3187251"/>
              <a:ext cx="1791714" cy="726304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Nuovo Logo ANIASA FLEETIME">
              <a:extLst>
                <a:ext uri="{FF2B5EF4-FFF2-40B4-BE49-F238E27FC236}">
                  <a16:creationId xmlns:a16="http://schemas.microsoft.com/office/drawing/2014/main" id="{7D04D420-E6C2-8CDE-B6EF-81E10EB2EE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" t="31694" r="68059" b="29741"/>
            <a:stretch/>
          </p:blipFill>
          <p:spPr bwMode="auto">
            <a:xfrm>
              <a:off x="5829805" y="2509820"/>
              <a:ext cx="614601" cy="620460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740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B5068C0-C02D-D0DE-0D4F-B72AB9EE2AD3}"/>
              </a:ext>
            </a:extLst>
          </p:cNvPr>
          <p:cNvSpPr/>
          <p:nvPr/>
        </p:nvSpPr>
        <p:spPr>
          <a:xfrm>
            <a:off x="-793" y="398814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7787F2-7ED9-B51F-1010-D4366AB345B8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2655D64-D498-DB00-F974-54FE69EBA360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7DB0AF74-2765-E201-27F5-0A0D376A7826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A12B6E7E-CE40-E6FE-4D40-C498FD6FF2A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dirty="0"/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FBAE0D8-456D-745F-C6C2-DF76017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1D8981-6A6F-A882-BC59-7F8807ACF6CE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dirty="0">
                <a:solidFill>
                  <a:schemeClr val="bg1"/>
                </a:solidFill>
                <a:ea typeface="Avenir Light"/>
                <a:cs typeface="Avenir Light"/>
              </a:rPr>
              <a:t>CRESCE LA FLOTTA: OLTRE 1,3 MILIONI VEICOLI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C9DD45C-A8F4-8EEA-39AC-D6D9349BE17D}"/>
              </a:ext>
            </a:extLst>
          </p:cNvPr>
          <p:cNvSpPr txBox="1"/>
          <p:nvPr/>
        </p:nvSpPr>
        <p:spPr>
          <a:xfrm>
            <a:off x="316456" y="1676875"/>
            <a:ext cx="6334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n-US" sz="1800" b="1" i="0" u="none" strike="noStrike" kern="1200" spc="0" baseline="0">
                <a:solidFill>
                  <a:prstClr val="white"/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it-IT" sz="1800" dirty="0">
                <a:solidFill>
                  <a:schemeClr val="bg1"/>
                </a:solidFill>
              </a:rPr>
              <a:t>Flotta circolante noleggio</a:t>
            </a:r>
          </a:p>
        </p:txBody>
      </p:sp>
      <p:sp>
        <p:nvSpPr>
          <p:cNvPr id="19" name="Figura a mano libera: forma 27">
            <a:extLst>
              <a:ext uri="{FF2B5EF4-FFF2-40B4-BE49-F238E27FC236}">
                <a16:creationId xmlns:a16="http://schemas.microsoft.com/office/drawing/2014/main" id="{86E078E6-C9AD-770B-FE88-E0EA793E882D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B35E2E-457B-0432-8852-F030E0DB8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3C70D62-D29B-4447-12B2-62AE4D390323}"/>
              </a:ext>
            </a:extLst>
          </p:cNvPr>
          <p:cNvCxnSpPr/>
          <p:nvPr/>
        </p:nvCxnSpPr>
        <p:spPr>
          <a:xfrm>
            <a:off x="6349399" y="934066"/>
            <a:ext cx="0" cy="5544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060DFFC3-F2FF-5BF0-0E99-879B32CA7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798290"/>
              </p:ext>
            </p:extLst>
          </p:nvPr>
        </p:nvGraphicFramePr>
        <p:xfrm>
          <a:off x="-285993" y="2458096"/>
          <a:ext cx="6837680" cy="201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01CF8A60-D60E-B401-D22F-A5C0CD3E76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719813"/>
              </p:ext>
            </p:extLst>
          </p:nvPr>
        </p:nvGraphicFramePr>
        <p:xfrm>
          <a:off x="-240843" y="2088996"/>
          <a:ext cx="7077730" cy="383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Onda 10">
            <a:extLst>
              <a:ext uri="{FF2B5EF4-FFF2-40B4-BE49-F238E27FC236}">
                <a16:creationId xmlns:a16="http://schemas.microsoft.com/office/drawing/2014/main" id="{E0147E0E-16B5-8A3D-F8ED-2E93FB163DA4}"/>
              </a:ext>
            </a:extLst>
          </p:cNvPr>
          <p:cNvSpPr/>
          <p:nvPr/>
        </p:nvSpPr>
        <p:spPr>
          <a:xfrm>
            <a:off x="5131680" y="1952886"/>
            <a:ext cx="1136650" cy="590104"/>
          </a:xfrm>
          <a:prstGeom prst="wav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</a:rPr>
              <a:t>1.380.000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" name="Onda 12">
            <a:extLst>
              <a:ext uri="{FF2B5EF4-FFF2-40B4-BE49-F238E27FC236}">
                <a16:creationId xmlns:a16="http://schemas.microsoft.com/office/drawing/2014/main" id="{D16F6C8A-0767-BF6E-8674-FE2F5737C10A}"/>
              </a:ext>
            </a:extLst>
          </p:cNvPr>
          <p:cNvSpPr/>
          <p:nvPr/>
        </p:nvSpPr>
        <p:spPr>
          <a:xfrm>
            <a:off x="960893" y="4569746"/>
            <a:ext cx="599100" cy="426836"/>
          </a:xfrm>
          <a:prstGeom prst="wav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prstClr val="white"/>
                </a:solidFill>
              </a:rPr>
              <a:t>53.000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prstClr val="white"/>
              </a:solidFill>
              <a:latin typeface="Avenir Book" panose="02000503020000020003" pitchFamily="2" charset="0"/>
            </a:endParaRPr>
          </a:p>
        </p:txBody>
      </p:sp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A07C21E5-9506-D82A-5F09-E31529F34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112794"/>
              </p:ext>
            </p:extLst>
          </p:nvPr>
        </p:nvGraphicFramePr>
        <p:xfrm>
          <a:off x="6415748" y="1715249"/>
          <a:ext cx="5786967" cy="383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4D9C351-4F91-D1EA-2879-6EAFE46B6553}"/>
              </a:ext>
            </a:extLst>
          </p:cNvPr>
          <p:cNvSpPr txBox="1"/>
          <p:nvPr/>
        </p:nvSpPr>
        <p:spPr>
          <a:xfrm>
            <a:off x="11459840" y="5515568"/>
            <a:ext cx="64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Stima*</a:t>
            </a:r>
          </a:p>
        </p:txBody>
      </p:sp>
    </p:spTree>
    <p:extLst>
      <p:ext uri="{BB962C8B-B14F-4D97-AF65-F5344CB8AC3E}">
        <p14:creationId xmlns:p14="http://schemas.microsoft.com/office/powerpoint/2010/main" val="6626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24A23-6A03-404C-76B8-7EEE2A776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981AFD0-B221-92C8-A379-D53155039220}"/>
              </a:ext>
            </a:extLst>
          </p:cNvPr>
          <p:cNvSpPr/>
          <p:nvPr/>
        </p:nvSpPr>
        <p:spPr>
          <a:xfrm>
            <a:off x="-793" y="398814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87320686-1A1C-08DF-1D58-21DD737D3B0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9F0D2B3-3FD9-9971-D958-FEA5E1F5D992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4F603DA4-E2B0-B149-638C-5DEF66D6FD2E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3A557E15-4364-91C9-C4C7-B7248E9922B3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CEB5E78F-6F0A-765F-6420-51CAC458EB80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dirty="0"/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8C234B07-BE78-4CCB-EF67-3D297DDAB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554234-D14C-B5A6-4970-24622E942124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dirty="0">
                <a:solidFill>
                  <a:schemeClr val="bg1"/>
                </a:solidFill>
                <a:ea typeface="Avenir Light"/>
                <a:cs typeface="Avenir Light"/>
              </a:rPr>
              <a:t>DIESEL SEMPRE IL PREFERITO</a:t>
            </a:r>
          </a:p>
        </p:txBody>
      </p:sp>
      <p:sp>
        <p:nvSpPr>
          <p:cNvPr id="19" name="Figura a mano libera: forma 27">
            <a:extLst>
              <a:ext uri="{FF2B5EF4-FFF2-40B4-BE49-F238E27FC236}">
                <a16:creationId xmlns:a16="http://schemas.microsoft.com/office/drawing/2014/main" id="{A81F2D77-4169-5069-FF81-C50838589F26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8BC788-1137-4974-1269-0DA1F8262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6B409D83-386A-4653-DCF3-909699A4DD6F}"/>
              </a:ext>
            </a:extLst>
          </p:cNvPr>
          <p:cNvGraphicFramePr>
            <a:graphicFrameLocks/>
          </p:cNvGraphicFramePr>
          <p:nvPr/>
        </p:nvGraphicFramePr>
        <p:xfrm>
          <a:off x="-285993" y="2458096"/>
          <a:ext cx="6837680" cy="201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EF1C3A1-2BF2-F2F9-F5DC-315DBDB84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584038"/>
              </p:ext>
            </p:extLst>
          </p:nvPr>
        </p:nvGraphicFramePr>
        <p:xfrm>
          <a:off x="633928" y="1089060"/>
          <a:ext cx="10882365" cy="523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2" descr="Mercato auto europeo di agosto 2024: immatricolazioni in calo, le ...">
            <a:extLst>
              <a:ext uri="{FF2B5EF4-FFF2-40B4-BE49-F238E27FC236}">
                <a16:creationId xmlns:a16="http://schemas.microsoft.com/office/drawing/2014/main" id="{32799D00-EE43-5D14-1BF3-E064E1EA9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762" y1="47180" x2="50391" y2="38178"/>
                        <a14:foregroundMark x1="50391" y1="38178" x2="60352" y2="41757"/>
                        <a14:foregroundMark x1="60352" y1="41757" x2="64453" y2="45987"/>
                        <a14:foregroundMark x1="44824" y1="36117" x2="56445" y2="78633"/>
                        <a14:foregroundMark x1="56445" y1="78633" x2="56738" y2="79067"/>
                        <a14:foregroundMark x1="33691" y1="44143" x2="42773" y2="37202"/>
                        <a14:foregroundMark x1="42773" y1="37202" x2="27441" y2="47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26168" r="19366" b="7633"/>
          <a:stretch/>
        </p:blipFill>
        <p:spPr bwMode="auto">
          <a:xfrm>
            <a:off x="9525837" y="1115285"/>
            <a:ext cx="2032780" cy="19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DA3C279-BC37-001B-ADC4-78C2E64CFC93}"/>
              </a:ext>
            </a:extLst>
          </p:cNvPr>
          <p:cNvCxnSpPr>
            <a:cxnSpLocks/>
          </p:cNvCxnSpPr>
          <p:nvPr/>
        </p:nvCxnSpPr>
        <p:spPr>
          <a:xfrm>
            <a:off x="1411155" y="5122826"/>
            <a:ext cx="9802805" cy="0"/>
          </a:xfrm>
          <a:prstGeom prst="line">
            <a:avLst/>
          </a:prstGeom>
          <a:ln w="9525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8129C141-A017-2E92-79D8-CAF54A4E7C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2129" y="4397727"/>
            <a:ext cx="646444" cy="6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3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B5068C0-C02D-D0DE-0D4F-B72AB9EE2AD3}"/>
              </a:ext>
            </a:extLst>
          </p:cNvPr>
          <p:cNvSpPr/>
          <p:nvPr/>
        </p:nvSpPr>
        <p:spPr>
          <a:xfrm>
            <a:off x="-793" y="404170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7787F2-7ED9-B51F-1010-D4366AB345B8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2655D64-D498-DB00-F974-54FE69EBA360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7DB0AF74-2765-E201-27F5-0A0D376A7826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A12B6E7E-CE40-E6FE-4D40-C498FD6FF2A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dirty="0"/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FBAE0D8-456D-745F-C6C2-DF76017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1D8981-6A6F-A882-BC59-7F8807ACF6CE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TREND DEL NOLEGGIO A LUNGO TERMINE</a:t>
            </a:r>
          </a:p>
        </p:txBody>
      </p:sp>
      <p:sp>
        <p:nvSpPr>
          <p:cNvPr id="3" name="Figura a mano libera: forma 27">
            <a:extLst>
              <a:ext uri="{FF2B5EF4-FFF2-40B4-BE49-F238E27FC236}">
                <a16:creationId xmlns:a16="http://schemas.microsoft.com/office/drawing/2014/main" id="{0651B316-8187-170E-55AE-2A7444EC678D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B35E2E-457B-0432-8852-F030E0DB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graphicFrame>
        <p:nvGraphicFramePr>
          <p:cNvPr id="41" name="Diagram 1">
            <a:extLst>
              <a:ext uri="{FF2B5EF4-FFF2-40B4-BE49-F238E27FC236}">
                <a16:creationId xmlns:a16="http://schemas.microsoft.com/office/drawing/2014/main" id="{BD1AFBBA-1EEC-8B5F-0A2F-917B9F89E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530288"/>
              </p:ext>
            </p:extLst>
          </p:nvPr>
        </p:nvGraphicFramePr>
        <p:xfrm>
          <a:off x="5501496" y="817085"/>
          <a:ext cx="6007777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118F02A-5E6E-B416-7292-BF532350C801}"/>
              </a:ext>
            </a:extLst>
          </p:cNvPr>
          <p:cNvSpPr/>
          <p:nvPr/>
        </p:nvSpPr>
        <p:spPr>
          <a:xfrm>
            <a:off x="10146232" y="1107355"/>
            <a:ext cx="1320505" cy="767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48 mesi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72127C91-A8E3-EAE2-BD2D-464E2FEB9D9A}"/>
              </a:ext>
            </a:extLst>
          </p:cNvPr>
          <p:cNvGrpSpPr/>
          <p:nvPr/>
        </p:nvGrpSpPr>
        <p:grpSpPr>
          <a:xfrm>
            <a:off x="798200" y="1851536"/>
            <a:ext cx="4705225" cy="4225699"/>
            <a:chOff x="955512" y="1940024"/>
            <a:chExt cx="4705225" cy="4225699"/>
          </a:xfrm>
        </p:grpSpPr>
        <p:graphicFrame>
          <p:nvGraphicFramePr>
            <p:cNvPr id="42" name="Chart 6">
              <a:extLst>
                <a:ext uri="{FF2B5EF4-FFF2-40B4-BE49-F238E27FC236}">
                  <a16:creationId xmlns:a16="http://schemas.microsoft.com/office/drawing/2014/main" id="{A552C9DD-9C90-12DB-CABD-2062AAA2A08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807314"/>
                </p:ext>
              </p:extLst>
            </p:nvPr>
          </p:nvGraphicFramePr>
          <p:xfrm>
            <a:off x="955512" y="2182163"/>
            <a:ext cx="4608792" cy="3983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E045CDE2-F931-8BDC-1CDF-1B5A363C409B}"/>
                </a:ext>
              </a:extLst>
            </p:cNvPr>
            <p:cNvSpPr/>
            <p:nvPr/>
          </p:nvSpPr>
          <p:spPr>
            <a:xfrm>
              <a:off x="1088052" y="1940024"/>
              <a:ext cx="4572685" cy="646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799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Distribuzione</a:t>
              </a:r>
              <a:r>
                <a:rPr lang="en-US" sz="1799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799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della</a:t>
              </a:r>
              <a:r>
                <a:rPr lang="en-US" sz="1799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799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flotta</a:t>
              </a:r>
              <a:r>
                <a:rPr lang="en-US" sz="1799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799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circolante</a:t>
              </a:r>
              <a:r>
                <a:rPr lang="en-US" sz="1799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defTabSz="914126"/>
              <a:r>
                <a:rPr lang="en-US" sz="1799" b="1" dirty="0">
                  <a:solidFill>
                    <a:schemeClr val="bg1"/>
                  </a:solidFill>
                  <a:cs typeface="Arial" panose="020B0604020202020204" pitchFamily="34" charset="0"/>
                </a:rPr>
                <a:t>per </a:t>
              </a:r>
              <a:r>
                <a:rPr lang="en-US" sz="1799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tipologia</a:t>
              </a:r>
              <a:r>
                <a:rPr lang="en-US" sz="1799" b="1" dirty="0">
                  <a:solidFill>
                    <a:schemeClr val="bg1"/>
                  </a:solidFill>
                  <a:cs typeface="Arial" panose="020B0604020202020204" pitchFamily="34" charset="0"/>
                </a:rPr>
                <a:t> di </a:t>
              </a:r>
              <a:r>
                <a:rPr lang="en-US" sz="1799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cliente</a:t>
              </a:r>
              <a:endParaRPr lang="en-US" sz="1799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800739D4-6D58-7222-6416-9C7226CC4994}"/>
              </a:ext>
            </a:extLst>
          </p:cNvPr>
          <p:cNvSpPr/>
          <p:nvPr/>
        </p:nvSpPr>
        <p:spPr>
          <a:xfrm>
            <a:off x="10145789" y="2110264"/>
            <a:ext cx="1326660" cy="767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 mln di interventi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5264B00B-AC2A-D678-DC03-11BA58544074}"/>
              </a:ext>
            </a:extLst>
          </p:cNvPr>
          <p:cNvSpPr/>
          <p:nvPr/>
        </p:nvSpPr>
        <p:spPr>
          <a:xfrm>
            <a:off x="10146862" y="3129371"/>
            <a:ext cx="1326660" cy="767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OLTRE</a:t>
            </a:r>
            <a:r>
              <a:rPr lang="it-IT" dirty="0">
                <a:solidFill>
                  <a:schemeClr val="tx1"/>
                </a:solidFill>
              </a:rPr>
              <a:t>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160.000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CD8996A9-FD91-3A1D-0C80-A04D8ED596AB}"/>
              </a:ext>
            </a:extLst>
          </p:cNvPr>
          <p:cNvSpPr/>
          <p:nvPr/>
        </p:nvSpPr>
        <p:spPr>
          <a:xfrm>
            <a:off x="10146861" y="4148478"/>
            <a:ext cx="1326659" cy="767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BD04E8BB-75D6-E9E6-AD2B-EC43777F4A36}"/>
              </a:ext>
            </a:extLst>
          </p:cNvPr>
          <p:cNvSpPr/>
          <p:nvPr/>
        </p:nvSpPr>
        <p:spPr>
          <a:xfrm>
            <a:off x="10146860" y="5176410"/>
            <a:ext cx="1326660" cy="767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Da 1 a 84 mesi</a:t>
            </a:r>
          </a:p>
        </p:txBody>
      </p:sp>
      <p:pic>
        <p:nvPicPr>
          <p:cNvPr id="64" name="Picture 4" descr="Public relation ">
            <a:extLst>
              <a:ext uri="{FF2B5EF4-FFF2-40B4-BE49-F238E27FC236}">
                <a16:creationId xmlns:a16="http://schemas.microsoft.com/office/drawing/2014/main" id="{7B940880-D6C4-4D8B-4B1C-F2DE2934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54" y="1177063"/>
            <a:ext cx="614056" cy="6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ngterm contract ">
            <a:extLst>
              <a:ext uri="{FF2B5EF4-FFF2-40B4-BE49-F238E27FC236}">
                <a16:creationId xmlns:a16="http://schemas.microsoft.com/office/drawing/2014/main" id="{1ECE425B-D887-DCDE-7582-8DAB128B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54" y="1241079"/>
            <a:ext cx="499615" cy="4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el ">
            <a:extLst>
              <a:ext uri="{FF2B5EF4-FFF2-40B4-BE49-F238E27FC236}">
                <a16:creationId xmlns:a16="http://schemas.microsoft.com/office/drawing/2014/main" id="{01375E61-B965-F2FF-0F36-B4F70A0B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81" y="2266423"/>
            <a:ext cx="499615" cy="4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al data ">
            <a:extLst>
              <a:ext uri="{FF2B5EF4-FFF2-40B4-BE49-F238E27FC236}">
                <a16:creationId xmlns:a16="http://schemas.microsoft.com/office/drawing/2014/main" id="{6C14E6F6-5159-10D0-F6B3-78817F4B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61" y="3205947"/>
            <a:ext cx="613911" cy="6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nsport ">
            <a:extLst>
              <a:ext uri="{FF2B5EF4-FFF2-40B4-BE49-F238E27FC236}">
                <a16:creationId xmlns:a16="http://schemas.microsoft.com/office/drawing/2014/main" id="{9C3A3470-2559-69F4-5E60-459BA84B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49" y="4243942"/>
            <a:ext cx="590408" cy="5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hicle ">
            <a:extLst>
              <a:ext uri="{FF2B5EF4-FFF2-40B4-BE49-F238E27FC236}">
                <a16:creationId xmlns:a16="http://schemas.microsoft.com/office/drawing/2014/main" id="{DCC1E6A3-07E2-843E-E6E8-F8B42232B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8556" y="5243363"/>
            <a:ext cx="590408" cy="5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onnettore 66">
            <a:extLst>
              <a:ext uri="{FF2B5EF4-FFF2-40B4-BE49-F238E27FC236}">
                <a16:creationId xmlns:a16="http://schemas.microsoft.com/office/drawing/2014/main" id="{B3DAA1C2-722F-CDF4-13C2-ADA5B104859A}"/>
              </a:ext>
            </a:extLst>
          </p:cNvPr>
          <p:cNvSpPr/>
          <p:nvPr/>
        </p:nvSpPr>
        <p:spPr>
          <a:xfrm>
            <a:off x="2735656" y="1018175"/>
            <a:ext cx="941260" cy="839695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4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644BEC1-1479-7A28-B130-2AA8BC25D0C1}"/>
              </a:ext>
            </a:extLst>
          </p:cNvPr>
          <p:cNvSpPr/>
          <p:nvPr/>
        </p:nvSpPr>
        <p:spPr>
          <a:xfrm>
            <a:off x="0" y="418724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7787F2-7ED9-B51F-1010-D4366AB345B8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2655D64-D498-DB00-F974-54FE69EBA360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7DB0AF74-2765-E201-27F5-0A0D376A7826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A12B6E7E-CE40-E6FE-4D40-C498FD6FF2A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FBAE0D8-456D-745F-C6C2-DF76017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1D8981-6A6F-A882-BC59-7F8807ACF6CE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chemeClr val="bg1"/>
                </a:solidFill>
                <a:cs typeface="Avenir Light" panose="020B0402020203020204"/>
              </a:defRPr>
            </a:lvl1pPr>
          </a:lstStyle>
          <a:p>
            <a:r>
              <a:rPr lang="it-IT" dirty="0"/>
              <a:t>IMMATRICOLAZIONI AUTOVETTURE ELETTRICHE 2022-2024 </a:t>
            </a:r>
          </a:p>
        </p:txBody>
      </p:sp>
      <p:sp>
        <p:nvSpPr>
          <p:cNvPr id="10" name="Figura a mano libera: forma 27">
            <a:extLst>
              <a:ext uri="{FF2B5EF4-FFF2-40B4-BE49-F238E27FC236}">
                <a16:creationId xmlns:a16="http://schemas.microsoft.com/office/drawing/2014/main" id="{E390E918-6C84-A24A-B08D-A8A2A959A699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B35E2E-457B-0432-8852-F030E0DB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BD18589-80E0-9BE1-E909-A5E9AEFFD2C6}"/>
              </a:ext>
            </a:extLst>
          </p:cNvPr>
          <p:cNvSpPr txBox="1"/>
          <p:nvPr/>
        </p:nvSpPr>
        <p:spPr>
          <a:xfrm>
            <a:off x="275478" y="5966883"/>
            <a:ext cx="2767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1" i="0" u="none" strike="noStrike" kern="1200" spc="0" baseline="0" dirty="0" err="1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Jato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F61C920-4CD5-39B0-DCFC-F81BC482F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101929"/>
              </p:ext>
            </p:extLst>
          </p:nvPr>
        </p:nvGraphicFramePr>
        <p:xfrm>
          <a:off x="285310" y="2029838"/>
          <a:ext cx="11641044" cy="398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98FB42-2821-AAFF-1D99-E4DA0858D563}"/>
              </a:ext>
            </a:extLst>
          </p:cNvPr>
          <p:cNvSpPr txBox="1"/>
          <p:nvPr/>
        </p:nvSpPr>
        <p:spPr>
          <a:xfrm>
            <a:off x="2172334" y="1299101"/>
            <a:ext cx="78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Variazione delle immatricolazioni BEV – Europa-28</a:t>
            </a:r>
          </a:p>
        </p:txBody>
      </p:sp>
    </p:spTree>
    <p:extLst>
      <p:ext uri="{BB962C8B-B14F-4D97-AF65-F5344CB8AC3E}">
        <p14:creationId xmlns:p14="http://schemas.microsoft.com/office/powerpoint/2010/main" val="83752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B5068C0-C02D-D0DE-0D4F-B72AB9EE2AD3}"/>
              </a:ext>
            </a:extLst>
          </p:cNvPr>
          <p:cNvSpPr/>
          <p:nvPr/>
        </p:nvSpPr>
        <p:spPr>
          <a:xfrm>
            <a:off x="0" y="418724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7787F2-7ED9-B51F-1010-D4366AB345B8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2655D64-D498-DB00-F974-54FE69EBA360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7DB0AF74-2765-E201-27F5-0A0D376A7826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A12B6E7E-CE40-E6FE-4D40-C498FD6FF2A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FBAE0D8-456D-745F-C6C2-DF76017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2" name="Chart Placeholder 15">
            <a:extLst>
              <a:ext uri="{FF2B5EF4-FFF2-40B4-BE49-F238E27FC236}">
                <a16:creationId xmlns:a16="http://schemas.microsoft.com/office/drawing/2014/main" id="{4A6EC8C5-C05D-38F5-57D1-492A0C497C30}"/>
              </a:ext>
            </a:extLst>
          </p:cNvPr>
          <p:cNvGraphicFramePr>
            <a:graphicFrameLocks/>
          </p:cNvGraphicFramePr>
          <p:nvPr/>
        </p:nvGraphicFramePr>
        <p:xfrm>
          <a:off x="4768850" y="2347195"/>
          <a:ext cx="2654300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Chart Placeholder 15">
            <a:extLst>
              <a:ext uri="{FF2B5EF4-FFF2-40B4-BE49-F238E27FC236}">
                <a16:creationId xmlns:a16="http://schemas.microsoft.com/office/drawing/2014/main" id="{629D6F29-B995-D6F6-D0C0-77FBF6C41007}"/>
              </a:ext>
            </a:extLst>
          </p:cNvPr>
          <p:cNvGraphicFramePr>
            <a:graphicFrameLocks/>
          </p:cNvGraphicFramePr>
          <p:nvPr/>
        </p:nvGraphicFramePr>
        <p:xfrm>
          <a:off x="8480028" y="2347195"/>
          <a:ext cx="2654300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Chart Placeholder 15">
            <a:extLst>
              <a:ext uri="{FF2B5EF4-FFF2-40B4-BE49-F238E27FC236}">
                <a16:creationId xmlns:a16="http://schemas.microsoft.com/office/drawing/2014/main" id="{12D30CDB-5BBC-8C47-9700-AD69AF9305CB}"/>
              </a:ext>
            </a:extLst>
          </p:cNvPr>
          <p:cNvGraphicFramePr>
            <a:graphicFrameLocks/>
          </p:cNvGraphicFramePr>
          <p:nvPr/>
        </p:nvGraphicFramePr>
        <p:xfrm>
          <a:off x="1057671" y="2347195"/>
          <a:ext cx="2654300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A802A82-6EF7-D2B0-E62E-5500C4AF7C28}"/>
              </a:ext>
            </a:extLst>
          </p:cNvPr>
          <p:cNvSpPr txBox="1"/>
          <p:nvPr/>
        </p:nvSpPr>
        <p:spPr>
          <a:xfrm>
            <a:off x="1596431" y="1041885"/>
            <a:ext cx="899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Veicoli a noleggio e car sharing guidano la transizione ecologica della mobilità italiana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300E2B4-D83E-31A0-8E14-5D4D20187A06}"/>
              </a:ext>
            </a:extLst>
          </p:cNvPr>
          <p:cNvSpPr txBox="1"/>
          <p:nvPr/>
        </p:nvSpPr>
        <p:spPr>
          <a:xfrm>
            <a:off x="1554261" y="3552449"/>
            <a:ext cx="166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27%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4CED90DE-8157-2629-9BAA-225EBD1FEC74}"/>
              </a:ext>
            </a:extLst>
          </p:cNvPr>
          <p:cNvSpPr txBox="1"/>
          <p:nvPr/>
        </p:nvSpPr>
        <p:spPr>
          <a:xfrm>
            <a:off x="4939321" y="1495914"/>
            <a:ext cx="244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– Nov. 2024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F6541177-A998-71DF-6806-E2EB7841ED0C}"/>
              </a:ext>
            </a:extLst>
          </p:cNvPr>
          <p:cNvSpPr txBox="1"/>
          <p:nvPr/>
        </p:nvSpPr>
        <p:spPr>
          <a:xfrm>
            <a:off x="5332420" y="3552449"/>
            <a:ext cx="166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prstClr val="white"/>
                </a:solidFill>
                <a:latin typeface="Calibri" panose="020F0502020204030204"/>
              </a:rPr>
              <a:t>49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129AA025-0D8F-2E70-9742-3FE9CF3C1A57}"/>
              </a:ext>
            </a:extLst>
          </p:cNvPr>
          <p:cNvSpPr txBox="1"/>
          <p:nvPr/>
        </p:nvSpPr>
        <p:spPr>
          <a:xfrm>
            <a:off x="8976618" y="3552449"/>
            <a:ext cx="166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prstClr val="white"/>
                </a:solidFill>
                <a:latin typeface="Calibri" panose="020F0502020204030204"/>
              </a:rPr>
              <a:t>31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8" name="Rettangolo con angoli arrotondati 77">
            <a:extLst>
              <a:ext uri="{FF2B5EF4-FFF2-40B4-BE49-F238E27FC236}">
                <a16:creationId xmlns:a16="http://schemas.microsoft.com/office/drawing/2014/main" id="{8D89B28A-3CCB-B498-53B6-85804DBB5606}"/>
              </a:ext>
            </a:extLst>
          </p:cNvPr>
          <p:cNvSpPr/>
          <p:nvPr/>
        </p:nvSpPr>
        <p:spPr>
          <a:xfrm>
            <a:off x="1057671" y="2117577"/>
            <a:ext cx="2664617" cy="523220"/>
          </a:xfrm>
          <a:prstGeom prst="round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Immagine 76">
            <a:extLst>
              <a:ext uri="{FF2B5EF4-FFF2-40B4-BE49-F238E27FC236}">
                <a16:creationId xmlns:a16="http://schemas.microsoft.com/office/drawing/2014/main" id="{0A307915-B8D6-8A68-FDCD-C80E92F147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685" y="2135985"/>
            <a:ext cx="524746" cy="524746"/>
          </a:xfrm>
          <a:prstGeom prst="rect">
            <a:avLst/>
          </a:prstGeom>
        </p:spPr>
      </p:pic>
      <p:sp>
        <p:nvSpPr>
          <p:cNvPr id="79" name="Rettangolo con angoli arrotondati 78">
            <a:extLst>
              <a:ext uri="{FF2B5EF4-FFF2-40B4-BE49-F238E27FC236}">
                <a16:creationId xmlns:a16="http://schemas.microsoft.com/office/drawing/2014/main" id="{9AFD5227-1685-B383-F0E7-E33DAF1C6159}"/>
              </a:ext>
            </a:extLst>
          </p:cNvPr>
          <p:cNvSpPr/>
          <p:nvPr/>
        </p:nvSpPr>
        <p:spPr>
          <a:xfrm>
            <a:off x="4757739" y="2113095"/>
            <a:ext cx="2664617" cy="523220"/>
          </a:xfrm>
          <a:prstGeom prst="round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ttangolo con angoli arrotondati 79">
            <a:extLst>
              <a:ext uri="{FF2B5EF4-FFF2-40B4-BE49-F238E27FC236}">
                <a16:creationId xmlns:a16="http://schemas.microsoft.com/office/drawing/2014/main" id="{19956597-CF4A-5C94-05A6-C7AF952128E1}"/>
              </a:ext>
            </a:extLst>
          </p:cNvPr>
          <p:cNvSpPr/>
          <p:nvPr/>
        </p:nvSpPr>
        <p:spPr>
          <a:xfrm>
            <a:off x="8455698" y="2113042"/>
            <a:ext cx="2664617" cy="523220"/>
          </a:xfrm>
          <a:prstGeom prst="round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ED288758-E6EF-13D4-1B65-78C42D89476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0967" y="2185290"/>
            <a:ext cx="387551" cy="387551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FACB1516-69B9-D6A3-A45F-A8E847FB336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848225" y="2193739"/>
            <a:ext cx="389680" cy="389680"/>
          </a:xfrm>
          <a:prstGeom prst="rect">
            <a:avLst/>
          </a:prstGeom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60879FD2-E088-6702-A9D6-BE07CDA95CEC}"/>
              </a:ext>
            </a:extLst>
          </p:cNvPr>
          <p:cNvSpPr txBox="1"/>
          <p:nvPr/>
        </p:nvSpPr>
        <p:spPr>
          <a:xfrm>
            <a:off x="1440368" y="2135985"/>
            <a:ext cx="210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IMMATRICOLATO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prstClr val="white"/>
                </a:solidFill>
                <a:latin typeface="Calibri" panose="020F0502020204030204"/>
              </a:rPr>
              <a:t>432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.613 VEICOLI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10720B6-EAB9-297B-4708-5DB0866E50AF}"/>
              </a:ext>
            </a:extLst>
          </p:cNvPr>
          <p:cNvSpPr txBox="1"/>
          <p:nvPr/>
        </p:nvSpPr>
        <p:spPr>
          <a:xfrm>
            <a:off x="5086992" y="2127102"/>
            <a:ext cx="210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IBRIDO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PLUG-IN 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B7D6348-5573-9DF8-7877-E1CB53B09E30}"/>
              </a:ext>
            </a:extLst>
          </p:cNvPr>
          <p:cNvSpPr txBox="1"/>
          <p:nvPr/>
        </p:nvSpPr>
        <p:spPr>
          <a:xfrm>
            <a:off x="8813955" y="2240760"/>
            <a:ext cx="210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ELETTRICO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9F3D19E4-EFB8-C7F2-D8BD-B722646CB0A8}"/>
              </a:ext>
            </a:extLst>
          </p:cNvPr>
          <p:cNvSpPr txBox="1"/>
          <p:nvPr/>
        </p:nvSpPr>
        <p:spPr>
          <a:xfrm>
            <a:off x="5037832" y="5184614"/>
            <a:ext cx="580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noleggio costituisce oggi, e in prospettiva futura, lo strumento più efficace per la decarbonizzazione della mobilità urbana, turistica e aziendale del nostro Paese 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1D1865D4-39D3-EDFF-3A89-C86AC88C357B}"/>
              </a:ext>
            </a:extLst>
          </p:cNvPr>
          <p:cNvSpPr txBox="1"/>
          <p:nvPr/>
        </p:nvSpPr>
        <p:spPr>
          <a:xfrm>
            <a:off x="1001233" y="5244203"/>
            <a:ext cx="276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1" i="0" u="none" strike="noStrike" kern="1200" spc="0" baseline="0" dirty="0" err="1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Incidenza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immatricolazioni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1" i="0" u="none" strike="noStrike" kern="1200" spc="0" baseline="0" dirty="0" err="1" smtClean="0">
                <a:solidFill>
                  <a:prstClr val="white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noleggio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mercato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6" name="Figura a mano libera: forma 27">
            <a:extLst>
              <a:ext uri="{FF2B5EF4-FFF2-40B4-BE49-F238E27FC236}">
                <a16:creationId xmlns:a16="http://schemas.microsoft.com/office/drawing/2014/main" id="{626749F8-BE8B-9399-45B1-6170C94F35EA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B35E2E-457B-0432-8852-F030E0DB8E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8F271C-0C8B-D9FB-F314-262E729635F0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/>
                <a:cs typeface="Avenir Light"/>
              </a:rPr>
              <a:t>FRENATA IMMATRICOLAZIONI NOLEGGIO…NON PER LE GREEN</a:t>
            </a:r>
          </a:p>
        </p:txBody>
      </p:sp>
    </p:spTree>
    <p:extLst>
      <p:ext uri="{BB962C8B-B14F-4D97-AF65-F5344CB8AC3E}">
        <p14:creationId xmlns:p14="http://schemas.microsoft.com/office/powerpoint/2010/main" val="219686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B5068C0-C02D-D0DE-0D4F-B72AB9EE2AD3}"/>
              </a:ext>
            </a:extLst>
          </p:cNvPr>
          <p:cNvSpPr/>
          <p:nvPr/>
        </p:nvSpPr>
        <p:spPr>
          <a:xfrm>
            <a:off x="0" y="482752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7787F2-7ED9-B51F-1010-D4366AB345B8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2655D64-D498-DB00-F974-54FE69EBA360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7DB0AF74-2765-E201-27F5-0A0D376A7826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A12B6E7E-CE40-E6FE-4D40-C498FD6FF2A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dirty="0"/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FBAE0D8-456D-745F-C6C2-DF76017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1D8981-6A6F-A882-BC59-7F8807ACF6CE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cs typeface="Avenir Light" panose="020B0402020203020204"/>
              </a:rPr>
              <a:t>LA TELEMATICA A BORDO DELLE FLOTTE</a:t>
            </a:r>
          </a:p>
        </p:txBody>
      </p:sp>
      <p:sp>
        <p:nvSpPr>
          <p:cNvPr id="10" name="Figura a mano libera: forma 27">
            <a:extLst>
              <a:ext uri="{FF2B5EF4-FFF2-40B4-BE49-F238E27FC236}">
                <a16:creationId xmlns:a16="http://schemas.microsoft.com/office/drawing/2014/main" id="{E390E918-6C84-A24A-B08D-A8A2A959A699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B35E2E-457B-0432-8852-F030E0DB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BB74164-37B1-7ACA-40F7-D9BDB12CD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290612"/>
              </p:ext>
            </p:extLst>
          </p:nvPr>
        </p:nvGraphicFramePr>
        <p:xfrm>
          <a:off x="1484672" y="1119598"/>
          <a:ext cx="9200920" cy="526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017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47D4C-EC54-F525-2490-40E7BC52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635A920-E669-8DCD-D6CA-754895E441DA}"/>
              </a:ext>
            </a:extLst>
          </p:cNvPr>
          <p:cNvSpPr/>
          <p:nvPr/>
        </p:nvSpPr>
        <p:spPr>
          <a:xfrm>
            <a:off x="0" y="418724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62" name="Picture 18" descr="Leader des logiciels et données pour l'après-vente automobile">
            <a:extLst>
              <a:ext uri="{FF2B5EF4-FFF2-40B4-BE49-F238E27FC236}">
                <a16:creationId xmlns:a16="http://schemas.microsoft.com/office/drawing/2014/main" id="{DAAF9DEB-BFDC-62FD-BABF-5610C3101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2" r="25189"/>
          <a:stretch/>
        </p:blipFill>
        <p:spPr bwMode="auto">
          <a:xfrm>
            <a:off x="7445375" y="410049"/>
            <a:ext cx="4732686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F856407-4F17-8257-5E59-521B956E46EF}"/>
              </a:ext>
            </a:extLst>
          </p:cNvPr>
          <p:cNvCxnSpPr>
            <a:cxnSpLocks/>
          </p:cNvCxnSpPr>
          <p:nvPr/>
        </p:nvCxnSpPr>
        <p:spPr>
          <a:xfrm flipH="1">
            <a:off x="7435543" y="766896"/>
            <a:ext cx="7593" cy="586144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6F878BB4-C2CE-F71B-42C0-46F93201D1DD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6D38365-C1F2-15A8-1C65-27021326329B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6E17A0F3-FEFA-3FE8-19D6-39FE09392BCA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8365EC96-226E-0655-83BF-803037AFCE28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97659C89-7B37-7FA3-2550-D420055A3E3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10F91772-0B61-6C10-5850-33B4F43A4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E3F782-5888-F53A-026C-659E2074F369}"/>
              </a:ext>
            </a:extLst>
          </p:cNvPr>
          <p:cNvSpPr txBox="1"/>
          <p:nvPr/>
        </p:nvSpPr>
        <p:spPr>
          <a:xfrm>
            <a:off x="1411155" y="297270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chemeClr val="bg1"/>
                </a:solidFill>
                <a:cs typeface="Avenir Light" panose="020B0402020203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DIGITAL AUTOMOTIVE IN ANIASA </a:t>
            </a:r>
          </a:p>
        </p:txBody>
      </p:sp>
      <p:sp>
        <p:nvSpPr>
          <p:cNvPr id="10" name="Figura a mano libera: forma 27">
            <a:extLst>
              <a:ext uri="{FF2B5EF4-FFF2-40B4-BE49-F238E27FC236}">
                <a16:creationId xmlns:a16="http://schemas.microsoft.com/office/drawing/2014/main" id="{5F4A784D-F02B-FA57-B3F9-D26E5E697183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BC2291-C708-06FD-C1C3-D233B0535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1399185-11AC-91CC-12D5-9ECD012C6279}"/>
              </a:ext>
            </a:extLst>
          </p:cNvPr>
          <p:cNvCxnSpPr>
            <a:cxnSpLocks/>
          </p:cNvCxnSpPr>
          <p:nvPr/>
        </p:nvCxnSpPr>
        <p:spPr>
          <a:xfrm flipH="1">
            <a:off x="12037" y="3480741"/>
            <a:ext cx="740341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40" name="Diagramma 39">
            <a:extLst>
              <a:ext uri="{FF2B5EF4-FFF2-40B4-BE49-F238E27FC236}">
                <a16:creationId xmlns:a16="http://schemas.microsoft.com/office/drawing/2014/main" id="{C24DEBEF-AC7C-9D55-940A-86F4D349E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18099"/>
              </p:ext>
            </p:extLst>
          </p:nvPr>
        </p:nvGraphicFramePr>
        <p:xfrm>
          <a:off x="340137" y="896499"/>
          <a:ext cx="6787403" cy="253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1" name="Diagramma 40">
            <a:extLst>
              <a:ext uri="{FF2B5EF4-FFF2-40B4-BE49-F238E27FC236}">
                <a16:creationId xmlns:a16="http://schemas.microsoft.com/office/drawing/2014/main" id="{708349E8-AFE2-05F7-3EFA-86DAB48BD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379881"/>
              </p:ext>
            </p:extLst>
          </p:nvPr>
        </p:nvGraphicFramePr>
        <p:xfrm>
          <a:off x="340136" y="3666556"/>
          <a:ext cx="6787403" cy="253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164" name="Picture 20" descr="Net zero ">
            <a:extLst>
              <a:ext uri="{FF2B5EF4-FFF2-40B4-BE49-F238E27FC236}">
                <a16:creationId xmlns:a16="http://schemas.microsoft.com/office/drawing/2014/main" id="{BC16E1E9-D52C-4901-DF67-420FD638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6" y="4622240"/>
            <a:ext cx="641440" cy="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2130B7DB-FE92-64AF-258C-0CCCAA62F17D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15" y="5376741"/>
            <a:ext cx="597936" cy="597936"/>
          </a:xfrm>
          <a:prstGeom prst="rect">
            <a:avLst/>
          </a:prstGeom>
        </p:spPr>
      </p:pic>
      <p:pic>
        <p:nvPicPr>
          <p:cNvPr id="6174" name="Picture 30" descr="Assurance ">
            <a:extLst>
              <a:ext uri="{FF2B5EF4-FFF2-40B4-BE49-F238E27FC236}">
                <a16:creationId xmlns:a16="http://schemas.microsoft.com/office/drawing/2014/main" id="{AD71A8CF-FE06-0433-C6BA-848DA1D6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0" y="2653742"/>
            <a:ext cx="498333" cy="4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Approve ">
            <a:extLst>
              <a:ext uri="{FF2B5EF4-FFF2-40B4-BE49-F238E27FC236}">
                <a16:creationId xmlns:a16="http://schemas.microsoft.com/office/drawing/2014/main" id="{2F0A5ABB-1667-2538-C07C-A658E2E7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" y="1944777"/>
            <a:ext cx="498333" cy="4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7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B5068C0-C02D-D0DE-0D4F-B72AB9EE2AD3}"/>
              </a:ext>
            </a:extLst>
          </p:cNvPr>
          <p:cNvSpPr/>
          <p:nvPr/>
        </p:nvSpPr>
        <p:spPr>
          <a:xfrm>
            <a:off x="0" y="472704"/>
            <a:ext cx="12192000" cy="6267450"/>
          </a:xfrm>
          <a:prstGeom prst="rect">
            <a:avLst/>
          </a:prstGeom>
          <a:solidFill>
            <a:srgbClr val="25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4" name="Picture 2" descr="I voti ribelli in parlamento - Openpolis">
            <a:extLst>
              <a:ext uri="{FF2B5EF4-FFF2-40B4-BE49-F238E27FC236}">
                <a16:creationId xmlns:a16="http://schemas.microsoft.com/office/drawing/2014/main" id="{00E68705-5369-50EF-B757-22CDF755D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6" r="27513"/>
          <a:stretch/>
        </p:blipFill>
        <p:spPr bwMode="auto">
          <a:xfrm>
            <a:off x="6161958" y="298877"/>
            <a:ext cx="6029645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55" name="Connettore diritto 4154">
            <a:extLst>
              <a:ext uri="{FF2B5EF4-FFF2-40B4-BE49-F238E27FC236}">
                <a16:creationId xmlns:a16="http://schemas.microsoft.com/office/drawing/2014/main" id="{80B1E186-90B3-640D-5058-781F72FA78C2}"/>
              </a:ext>
            </a:extLst>
          </p:cNvPr>
          <p:cNvCxnSpPr>
            <a:cxnSpLocks/>
          </p:cNvCxnSpPr>
          <p:nvPr/>
        </p:nvCxnSpPr>
        <p:spPr>
          <a:xfrm>
            <a:off x="6136192" y="687592"/>
            <a:ext cx="0" cy="5994463"/>
          </a:xfrm>
          <a:prstGeom prst="line">
            <a:avLst/>
          </a:prstGeom>
          <a:ln w="19050">
            <a:solidFill>
              <a:srgbClr val="EC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igura a mano libera: forma 26">
            <a:extLst>
              <a:ext uri="{FF2B5EF4-FFF2-40B4-BE49-F238E27FC236}">
                <a16:creationId xmlns:a16="http://schemas.microsoft.com/office/drawing/2014/main" id="{2692913A-F087-2895-4EBB-AD36A9E931A8}"/>
              </a:ext>
            </a:extLst>
          </p:cNvPr>
          <p:cNvSpPr/>
          <p:nvPr/>
        </p:nvSpPr>
        <p:spPr>
          <a:xfrm>
            <a:off x="0" y="-28879"/>
            <a:ext cx="12192000" cy="716471"/>
          </a:xfrm>
          <a:custGeom>
            <a:avLst/>
            <a:gdLst>
              <a:gd name="connsiteX0" fmla="*/ 1 w 24382412"/>
              <a:gd name="connsiteY0" fmla="*/ 0 h 1432849"/>
              <a:gd name="connsiteX1" fmla="*/ 24382412 w 24382412"/>
              <a:gd name="connsiteY1" fmla="*/ 0 h 1432849"/>
              <a:gd name="connsiteX2" fmla="*/ 24382412 w 24382412"/>
              <a:gd name="connsiteY2" fmla="*/ 601852 h 1432849"/>
              <a:gd name="connsiteX3" fmla="*/ 24382412 w 24382412"/>
              <a:gd name="connsiteY3" fmla="*/ 1023878 h 1432849"/>
              <a:gd name="connsiteX4" fmla="*/ 24382412 w 24382412"/>
              <a:gd name="connsiteY4" fmla="*/ 1432849 h 1432849"/>
              <a:gd name="connsiteX5" fmla="*/ 22113076 w 24382412"/>
              <a:gd name="connsiteY5" fmla="*/ 1432849 h 1432849"/>
              <a:gd name="connsiteX6" fmla="*/ 21895602 w 24382412"/>
              <a:gd name="connsiteY6" fmla="*/ 1023878 h 1432849"/>
              <a:gd name="connsiteX7" fmla="*/ 2486811 w 24382412"/>
              <a:gd name="connsiteY7" fmla="*/ 1023878 h 1432849"/>
              <a:gd name="connsiteX8" fmla="*/ 2269337 w 24382412"/>
              <a:gd name="connsiteY8" fmla="*/ 1432849 h 1432849"/>
              <a:gd name="connsiteX9" fmla="*/ 0 w 24382412"/>
              <a:gd name="connsiteY9" fmla="*/ 1432849 h 1432849"/>
              <a:gd name="connsiteX10" fmla="*/ 0 w 24382412"/>
              <a:gd name="connsiteY10" fmla="*/ 601852 h 1432849"/>
              <a:gd name="connsiteX11" fmla="*/ 1 w 24382412"/>
              <a:gd name="connsiteY11" fmla="*/ 601852 h 143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432849">
                <a:moveTo>
                  <a:pt x="1" y="0"/>
                </a:moveTo>
                <a:lnTo>
                  <a:pt x="24382412" y="0"/>
                </a:lnTo>
                <a:lnTo>
                  <a:pt x="24382412" y="601852"/>
                </a:lnTo>
                <a:lnTo>
                  <a:pt x="24382412" y="1023878"/>
                </a:lnTo>
                <a:lnTo>
                  <a:pt x="24382412" y="1432849"/>
                </a:lnTo>
                <a:lnTo>
                  <a:pt x="22113076" y="1432849"/>
                </a:lnTo>
                <a:lnTo>
                  <a:pt x="21895602" y="1023878"/>
                </a:lnTo>
                <a:lnTo>
                  <a:pt x="2486811" y="1023878"/>
                </a:lnTo>
                <a:lnTo>
                  <a:pt x="2269337" y="1432849"/>
                </a:lnTo>
                <a:lnTo>
                  <a:pt x="0" y="1432849"/>
                </a:lnTo>
                <a:lnTo>
                  <a:pt x="0" y="601852"/>
                </a:lnTo>
                <a:lnTo>
                  <a:pt x="1" y="60185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7787F2-7ED9-B51F-1010-D4366AB345B8}"/>
              </a:ext>
            </a:extLst>
          </p:cNvPr>
          <p:cNvGrpSpPr/>
          <p:nvPr/>
        </p:nvGrpSpPr>
        <p:grpSpPr>
          <a:xfrm>
            <a:off x="1329404" y="177287"/>
            <a:ext cx="9518082" cy="640692"/>
            <a:chOff x="1329404" y="166834"/>
            <a:chExt cx="9518082" cy="64069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2655D64-D498-DB00-F974-54FE69EBA360}"/>
                </a:ext>
              </a:extLst>
            </p:cNvPr>
            <p:cNvGrpSpPr/>
            <p:nvPr/>
          </p:nvGrpSpPr>
          <p:grpSpPr>
            <a:xfrm>
              <a:off x="1329404" y="166834"/>
              <a:ext cx="9518082" cy="640692"/>
              <a:chOff x="1348066" y="148172"/>
              <a:chExt cx="9518082" cy="640692"/>
            </a:xfrm>
          </p:grpSpPr>
          <p:sp>
            <p:nvSpPr>
              <p:cNvPr id="4" name="Figura a mano libera: forma 24">
                <a:extLst>
                  <a:ext uri="{FF2B5EF4-FFF2-40B4-BE49-F238E27FC236}">
                    <a16:creationId xmlns:a16="http://schemas.microsoft.com/office/drawing/2014/main" id="{7DB0AF74-2765-E201-27F5-0A0D376A7826}"/>
                  </a:ext>
                </a:extLst>
              </p:cNvPr>
              <p:cNvSpPr/>
              <p:nvPr/>
            </p:nvSpPr>
            <p:spPr>
              <a:xfrm rot="10800000">
                <a:off x="2774331" y="148172"/>
                <a:ext cx="8091817" cy="638768"/>
              </a:xfrm>
              <a:custGeom>
                <a:avLst/>
                <a:gdLst>
                  <a:gd name="connsiteX0" fmla="*/ 159692 w 8583193"/>
                  <a:gd name="connsiteY0" fmla="*/ 0 h 638768"/>
                  <a:gd name="connsiteX1" fmla="*/ 3547785 w 8583193"/>
                  <a:gd name="connsiteY1" fmla="*/ 0 h 638768"/>
                  <a:gd name="connsiteX2" fmla="*/ 5035408 w 8583193"/>
                  <a:gd name="connsiteY2" fmla="*/ 0 h 638768"/>
                  <a:gd name="connsiteX3" fmla="*/ 8583193 w 8583193"/>
                  <a:gd name="connsiteY3" fmla="*/ 0 h 638768"/>
                  <a:gd name="connsiteX4" fmla="*/ 8423501 w 8583193"/>
                  <a:gd name="connsiteY4" fmla="*/ 638768 h 638768"/>
                  <a:gd name="connsiteX5" fmla="*/ 5035408 w 8583193"/>
                  <a:gd name="connsiteY5" fmla="*/ 638768 h 638768"/>
                  <a:gd name="connsiteX6" fmla="*/ 3388093 w 8583193"/>
                  <a:gd name="connsiteY6" fmla="*/ 638768 h 638768"/>
                  <a:gd name="connsiteX7" fmla="*/ 159692 w 8583193"/>
                  <a:gd name="connsiteY7" fmla="*/ 638768 h 638768"/>
                  <a:gd name="connsiteX8" fmla="*/ 0 w 8583193"/>
                  <a:gd name="connsiteY8" fmla="*/ 319384 h 63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3193" h="638768">
                    <a:moveTo>
                      <a:pt x="159692" y="0"/>
                    </a:moveTo>
                    <a:lnTo>
                      <a:pt x="3547785" y="0"/>
                    </a:lnTo>
                    <a:lnTo>
                      <a:pt x="5035408" y="0"/>
                    </a:lnTo>
                    <a:lnTo>
                      <a:pt x="8583193" y="0"/>
                    </a:lnTo>
                    <a:lnTo>
                      <a:pt x="8423501" y="638768"/>
                    </a:lnTo>
                    <a:lnTo>
                      <a:pt x="5035408" y="638768"/>
                    </a:lnTo>
                    <a:lnTo>
                      <a:pt x="3388093" y="638768"/>
                    </a:lnTo>
                    <a:lnTo>
                      <a:pt x="159692" y="638768"/>
                    </a:lnTo>
                    <a:lnTo>
                      <a:pt x="0" y="319384"/>
                    </a:lnTo>
                    <a:close/>
                  </a:path>
                </a:pathLst>
              </a:custGeom>
              <a:gradFill>
                <a:gsLst>
                  <a:gs pos="0">
                    <a:srgbClr val="007CA8"/>
                  </a:gs>
                  <a:gs pos="23000">
                    <a:schemeClr val="accent1">
                      <a:lumMod val="50000"/>
                    </a:schemeClr>
                  </a:gs>
                </a:gsLst>
                <a:lin ang="0" scaled="0"/>
              </a:gra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Esagono 1">
                <a:extLst>
                  <a:ext uri="{FF2B5EF4-FFF2-40B4-BE49-F238E27FC236}">
                    <a16:creationId xmlns:a16="http://schemas.microsoft.com/office/drawing/2014/main" id="{A12B6E7E-CE40-E6FE-4D40-C498FD6FF2A7}"/>
                  </a:ext>
                </a:extLst>
              </p:cNvPr>
              <p:cNvSpPr/>
              <p:nvPr/>
            </p:nvSpPr>
            <p:spPr>
              <a:xfrm>
                <a:off x="1348066" y="150096"/>
                <a:ext cx="7980946" cy="638768"/>
              </a:xfrm>
              <a:prstGeom prst="hexagon">
                <a:avLst/>
              </a:prstGeom>
              <a:solidFill>
                <a:srgbClr val="007CA8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dirty="0"/>
              </a:p>
            </p:txBody>
          </p:sp>
        </p:grp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FBAE0D8-456D-745F-C6C2-DF76017F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17" y="300873"/>
              <a:ext cx="1285174" cy="34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igura a mano libera: forma 27">
            <a:extLst>
              <a:ext uri="{FF2B5EF4-FFF2-40B4-BE49-F238E27FC236}">
                <a16:creationId xmlns:a16="http://schemas.microsoft.com/office/drawing/2014/main" id="{E390E918-6C84-A24A-B08D-A8A2A959A699}"/>
              </a:ext>
            </a:extLst>
          </p:cNvPr>
          <p:cNvSpPr/>
          <p:nvPr/>
        </p:nvSpPr>
        <p:spPr>
          <a:xfrm>
            <a:off x="-793" y="6388198"/>
            <a:ext cx="12192397" cy="485829"/>
          </a:xfrm>
          <a:custGeom>
            <a:avLst/>
            <a:gdLst>
              <a:gd name="connsiteX0" fmla="*/ 794 w 24383205"/>
              <a:gd name="connsiteY0" fmla="*/ 0 h 830997"/>
              <a:gd name="connsiteX1" fmla="*/ 2270130 w 24383205"/>
              <a:gd name="connsiteY1" fmla="*/ 0 h 830997"/>
              <a:gd name="connsiteX2" fmla="*/ 2439792 w 24383205"/>
              <a:gd name="connsiteY2" fmla="*/ 319058 h 830997"/>
              <a:gd name="connsiteX3" fmla="*/ 21944209 w 24383205"/>
              <a:gd name="connsiteY3" fmla="*/ 319058 h 830997"/>
              <a:gd name="connsiteX4" fmla="*/ 22113869 w 24383205"/>
              <a:gd name="connsiteY4" fmla="*/ 0 h 830997"/>
              <a:gd name="connsiteX5" fmla="*/ 24383205 w 24383205"/>
              <a:gd name="connsiteY5" fmla="*/ 0 h 830997"/>
              <a:gd name="connsiteX6" fmla="*/ 24383205 w 24383205"/>
              <a:gd name="connsiteY6" fmla="*/ 830997 h 830997"/>
              <a:gd name="connsiteX7" fmla="*/ 24382411 w 24383205"/>
              <a:gd name="connsiteY7" fmla="*/ 830997 h 830997"/>
              <a:gd name="connsiteX8" fmla="*/ 22113869 w 24383205"/>
              <a:gd name="connsiteY8" fmla="*/ 830997 h 830997"/>
              <a:gd name="connsiteX9" fmla="*/ 2270130 w 24383205"/>
              <a:gd name="connsiteY9" fmla="*/ 830997 h 830997"/>
              <a:gd name="connsiteX10" fmla="*/ 794 w 24383205"/>
              <a:gd name="connsiteY10" fmla="*/ 830997 h 830997"/>
              <a:gd name="connsiteX11" fmla="*/ 0 w 24383205"/>
              <a:gd name="connsiteY11" fmla="*/ 830997 h 830997"/>
              <a:gd name="connsiteX12" fmla="*/ 0 w 24383205"/>
              <a:gd name="connsiteY12" fmla="*/ 319058 h 830997"/>
              <a:gd name="connsiteX13" fmla="*/ 794 w 24383205"/>
              <a:gd name="connsiteY13" fmla="*/ 319058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3205" h="830997">
                <a:moveTo>
                  <a:pt x="794" y="0"/>
                </a:moveTo>
                <a:lnTo>
                  <a:pt x="2270130" y="0"/>
                </a:lnTo>
                <a:lnTo>
                  <a:pt x="2439792" y="319058"/>
                </a:lnTo>
                <a:lnTo>
                  <a:pt x="21944209" y="319058"/>
                </a:lnTo>
                <a:lnTo>
                  <a:pt x="22113869" y="0"/>
                </a:lnTo>
                <a:lnTo>
                  <a:pt x="24383205" y="0"/>
                </a:lnTo>
                <a:lnTo>
                  <a:pt x="24383205" y="830997"/>
                </a:lnTo>
                <a:lnTo>
                  <a:pt x="24382411" y="830997"/>
                </a:lnTo>
                <a:lnTo>
                  <a:pt x="22113869" y="830997"/>
                </a:lnTo>
                <a:lnTo>
                  <a:pt x="2270130" y="830997"/>
                </a:lnTo>
                <a:lnTo>
                  <a:pt x="794" y="830997"/>
                </a:lnTo>
                <a:lnTo>
                  <a:pt x="0" y="830997"/>
                </a:lnTo>
                <a:lnTo>
                  <a:pt x="0" y="319058"/>
                </a:lnTo>
                <a:lnTo>
                  <a:pt x="794" y="319058"/>
                </a:lnTo>
                <a:close/>
              </a:path>
            </a:pathLst>
          </a:custGeom>
          <a:solidFill>
            <a:srgbClr val="03030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B35E2E-457B-0432-8852-F030E0DB8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8718">
            <a:off x="10386144" y="5827968"/>
            <a:ext cx="2102195" cy="1261065"/>
          </a:xfrm>
          <a:prstGeom prst="rect">
            <a:avLst/>
          </a:prstGeom>
        </p:spPr>
      </p:pic>
      <p:grpSp>
        <p:nvGrpSpPr>
          <p:cNvPr id="4136" name="Gruppo 4135">
            <a:extLst>
              <a:ext uri="{FF2B5EF4-FFF2-40B4-BE49-F238E27FC236}">
                <a16:creationId xmlns:a16="http://schemas.microsoft.com/office/drawing/2014/main" id="{F49A0A3D-8BAD-AB5D-861E-C1525619A632}"/>
              </a:ext>
            </a:extLst>
          </p:cNvPr>
          <p:cNvGrpSpPr/>
          <p:nvPr/>
        </p:nvGrpSpPr>
        <p:grpSpPr>
          <a:xfrm>
            <a:off x="233569" y="2595567"/>
            <a:ext cx="5604517" cy="3249468"/>
            <a:chOff x="775041" y="1326790"/>
            <a:chExt cx="4120162" cy="3249468"/>
          </a:xfrm>
        </p:grpSpPr>
        <p:sp>
          <p:nvSpPr>
            <p:cNvPr id="4115" name="TextBox 68">
              <a:extLst>
                <a:ext uri="{FF2B5EF4-FFF2-40B4-BE49-F238E27FC236}">
                  <a16:creationId xmlns:a16="http://schemas.microsoft.com/office/drawing/2014/main" id="{EF17480F-F0C4-A576-F7D4-974AE8717CBB}"/>
                </a:ext>
              </a:extLst>
            </p:cNvPr>
            <p:cNvSpPr txBox="1"/>
            <p:nvPr/>
          </p:nvSpPr>
          <p:spPr>
            <a:xfrm>
              <a:off x="775041" y="1326790"/>
              <a:ext cx="432048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endParaRPr lang="ko-KR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17" name="TextBox 70">
              <a:extLst>
                <a:ext uri="{FF2B5EF4-FFF2-40B4-BE49-F238E27FC236}">
                  <a16:creationId xmlns:a16="http://schemas.microsoft.com/office/drawing/2014/main" id="{7D6AF0BF-2B25-EC22-A985-29EB9C0EEFA8}"/>
                </a:ext>
              </a:extLst>
            </p:cNvPr>
            <p:cNvSpPr txBox="1"/>
            <p:nvPr/>
          </p:nvSpPr>
          <p:spPr>
            <a:xfrm>
              <a:off x="1380126" y="1638266"/>
              <a:ext cx="35150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4122" name="TextBox 75">
              <a:extLst>
                <a:ext uri="{FF2B5EF4-FFF2-40B4-BE49-F238E27FC236}">
                  <a16:creationId xmlns:a16="http://schemas.microsoft.com/office/drawing/2014/main" id="{AAD26524-0A86-F579-8484-B09BCE9EC8DB}"/>
                </a:ext>
              </a:extLst>
            </p:cNvPr>
            <p:cNvSpPr txBox="1"/>
            <p:nvPr/>
          </p:nvSpPr>
          <p:spPr>
            <a:xfrm>
              <a:off x="1380126" y="2787501"/>
              <a:ext cx="35150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4127" name="TextBox 80">
              <a:extLst>
                <a:ext uri="{FF2B5EF4-FFF2-40B4-BE49-F238E27FC236}">
                  <a16:creationId xmlns:a16="http://schemas.microsoft.com/office/drawing/2014/main" id="{C45639EF-2D1D-CC54-D710-2081CE029007}"/>
                </a:ext>
              </a:extLst>
            </p:cNvPr>
            <p:cNvSpPr txBox="1"/>
            <p:nvPr/>
          </p:nvSpPr>
          <p:spPr>
            <a:xfrm>
              <a:off x="1364270" y="3745261"/>
              <a:ext cx="351507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Detraibilità IVA</a:t>
              </a:r>
              <a:endParaRPr lang="it-IT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sz="1600" dirty="0">
                  <a:solidFill>
                    <a:schemeClr val="bg1"/>
                  </a:solidFill>
                </a:rPr>
                <a:t>Il regime di proroga triennale concesso dall’UE scade il 31 dicembre. </a:t>
              </a:r>
            </a:p>
          </p:txBody>
        </p:sp>
      </p:grpSp>
      <p:sp>
        <p:nvSpPr>
          <p:cNvPr id="4157" name="CasellaDiTesto 4156">
            <a:extLst>
              <a:ext uri="{FF2B5EF4-FFF2-40B4-BE49-F238E27FC236}">
                <a16:creationId xmlns:a16="http://schemas.microsoft.com/office/drawing/2014/main" id="{5485667A-837E-6474-46A2-80824227D205}"/>
              </a:ext>
            </a:extLst>
          </p:cNvPr>
          <p:cNvSpPr txBox="1"/>
          <p:nvPr/>
        </p:nvSpPr>
        <p:spPr>
          <a:xfrm>
            <a:off x="1089103" y="1242552"/>
            <a:ext cx="50010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chemeClr val="bg1"/>
                </a:solidFill>
                <a:latin typeface="Avenir Light"/>
              </a:rPr>
              <a:t>Lo strumento fiscale per raggiungere gli ambiziosi obiettivi UE per il 2035, migliorando i profili tributari ed economici dell’utilizzo dell’auto aziendale, volano delle auto ad alimentazione </a:t>
            </a:r>
            <a:r>
              <a:rPr lang="it-IT" altLang="it-IT" sz="1600" b="1" dirty="0">
                <a:solidFill>
                  <a:schemeClr val="bg1"/>
                </a:solidFill>
                <a:latin typeface="Avenir Light"/>
              </a:rPr>
              <a:t>ibrida</a:t>
            </a:r>
            <a:r>
              <a:rPr lang="it-IT" altLang="it-IT" sz="1600" dirty="0">
                <a:solidFill>
                  <a:schemeClr val="bg1"/>
                </a:solidFill>
                <a:latin typeface="Avenir Light"/>
              </a:rPr>
              <a:t> ed </a:t>
            </a:r>
            <a:r>
              <a:rPr lang="it-IT" altLang="it-IT" sz="1600" b="1" dirty="0">
                <a:solidFill>
                  <a:schemeClr val="bg1"/>
                </a:solidFill>
                <a:latin typeface="Avenir Light"/>
              </a:rPr>
              <a:t>elettrica</a:t>
            </a:r>
          </a:p>
        </p:txBody>
      </p:sp>
      <p:cxnSp>
        <p:nvCxnSpPr>
          <p:cNvPr id="4158" name="Connettore diritto 4157">
            <a:extLst>
              <a:ext uri="{FF2B5EF4-FFF2-40B4-BE49-F238E27FC236}">
                <a16:creationId xmlns:a16="http://schemas.microsoft.com/office/drawing/2014/main" id="{8EFABE40-F65E-84CF-2A2D-F9658CCE7248}"/>
              </a:ext>
            </a:extLst>
          </p:cNvPr>
          <p:cNvCxnSpPr>
            <a:cxnSpLocks/>
          </p:cNvCxnSpPr>
          <p:nvPr/>
        </p:nvCxnSpPr>
        <p:spPr>
          <a:xfrm>
            <a:off x="221083" y="2439904"/>
            <a:ext cx="570744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45" name="Connettore diritto 6144">
            <a:extLst>
              <a:ext uri="{FF2B5EF4-FFF2-40B4-BE49-F238E27FC236}">
                <a16:creationId xmlns:a16="http://schemas.microsoft.com/office/drawing/2014/main" id="{32FE3089-2742-88EC-4F01-72ABDACD9E23}"/>
              </a:ext>
            </a:extLst>
          </p:cNvPr>
          <p:cNvCxnSpPr>
            <a:cxnSpLocks/>
          </p:cNvCxnSpPr>
          <p:nvPr/>
        </p:nvCxnSpPr>
        <p:spPr>
          <a:xfrm>
            <a:off x="221083" y="3527454"/>
            <a:ext cx="570744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46" name="Connettore diritto 6145">
            <a:extLst>
              <a:ext uri="{FF2B5EF4-FFF2-40B4-BE49-F238E27FC236}">
                <a16:creationId xmlns:a16="http://schemas.microsoft.com/office/drawing/2014/main" id="{78634BC8-3545-F60A-D9B0-8C0D9D6DD008}"/>
              </a:ext>
            </a:extLst>
          </p:cNvPr>
          <p:cNvCxnSpPr>
            <a:cxnSpLocks/>
          </p:cNvCxnSpPr>
          <p:nvPr/>
        </p:nvCxnSpPr>
        <p:spPr>
          <a:xfrm>
            <a:off x="221083" y="4905747"/>
            <a:ext cx="5707444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53" name="CasellaDiTesto 6152">
            <a:extLst>
              <a:ext uri="{FF2B5EF4-FFF2-40B4-BE49-F238E27FC236}">
                <a16:creationId xmlns:a16="http://schemas.microsoft.com/office/drawing/2014/main" id="{F7B0C795-B7CB-5071-1583-000FDC302996}"/>
              </a:ext>
            </a:extLst>
          </p:cNvPr>
          <p:cNvSpPr txBox="1"/>
          <p:nvPr/>
        </p:nvSpPr>
        <p:spPr>
          <a:xfrm>
            <a:off x="1514740" y="298877"/>
            <a:ext cx="81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cs typeface="Avenir Light" panose="020B0402020203020204"/>
              </a:rPr>
              <a:t>APPUNTAMENTI LEGISLATIVI ANIASA</a:t>
            </a:r>
          </a:p>
        </p:txBody>
      </p:sp>
      <p:sp>
        <p:nvSpPr>
          <p:cNvPr id="3" name="TextBox 80">
            <a:extLst>
              <a:ext uri="{FF2B5EF4-FFF2-40B4-BE49-F238E27FC236}">
                <a16:creationId xmlns:a16="http://schemas.microsoft.com/office/drawing/2014/main" id="{E2306057-B02B-F2AC-A33C-62B4A03850DB}"/>
              </a:ext>
            </a:extLst>
          </p:cNvPr>
          <p:cNvSpPr txBox="1"/>
          <p:nvPr/>
        </p:nvSpPr>
        <p:spPr>
          <a:xfrm>
            <a:off x="1028934" y="2709161"/>
            <a:ext cx="47814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Fringe Benefit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Un nuovo regime e una grande incognita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6" name="TextBox 80">
            <a:extLst>
              <a:ext uri="{FF2B5EF4-FFF2-40B4-BE49-F238E27FC236}">
                <a16:creationId xmlns:a16="http://schemas.microsoft.com/office/drawing/2014/main" id="{905FEA99-62C8-F958-4310-76509D2A4CF5}"/>
              </a:ext>
            </a:extLst>
          </p:cNvPr>
          <p:cNvSpPr txBox="1"/>
          <p:nvPr/>
        </p:nvSpPr>
        <p:spPr>
          <a:xfrm>
            <a:off x="1167176" y="3680564"/>
            <a:ext cx="4689967" cy="1092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Revisione normativa sui costi deducibili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endParaRPr lang="it-IT" sz="1400" dirty="0">
              <a:solidFill>
                <a:schemeClr val="bg1"/>
              </a:solidFill>
            </a:endParaRPr>
          </a:p>
          <a:p>
            <a:pPr algn="ctr"/>
            <a:endParaRPr lang="it-IT" sz="100" dirty="0">
              <a:solidFill>
                <a:schemeClr val="bg1"/>
              </a:solidFill>
            </a:endParaRP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Una nuova fiscalità delle flotte aziendali, aumentando soglia e percentuali di deducibilità in funzione emissioni di CO2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0C09825-FA6E-8991-5852-F791507E4527}"/>
              </a:ext>
            </a:extLst>
          </p:cNvPr>
          <p:cNvCxnSpPr>
            <a:cxnSpLocks/>
          </p:cNvCxnSpPr>
          <p:nvPr/>
        </p:nvCxnSpPr>
        <p:spPr>
          <a:xfrm>
            <a:off x="1079271" y="1062361"/>
            <a:ext cx="0" cy="499679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76" name="Picture 4" descr="Calendar ">
            <a:extLst>
              <a:ext uri="{FF2B5EF4-FFF2-40B4-BE49-F238E27FC236}">
                <a16:creationId xmlns:a16="http://schemas.microsoft.com/office/drawing/2014/main" id="{03B2BF4D-5D4D-5BAE-8CDE-118E8252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6" y="1387734"/>
            <a:ext cx="719728" cy="7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30F816D-37F1-F484-BB85-575DBB8E25E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22" y="2654742"/>
            <a:ext cx="623495" cy="623495"/>
          </a:xfrm>
          <a:prstGeom prst="rect">
            <a:avLst/>
          </a:prstGeom>
        </p:spPr>
      </p:pic>
      <p:pic>
        <p:nvPicPr>
          <p:cNvPr id="3078" name="Picture 6" descr="June ">
            <a:extLst>
              <a:ext uri="{FF2B5EF4-FFF2-40B4-BE49-F238E27FC236}">
                <a16:creationId xmlns:a16="http://schemas.microsoft.com/office/drawing/2014/main" id="{3144C9ED-A267-1CB5-92AC-C1377D04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8" y="3844505"/>
            <a:ext cx="627769" cy="6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cember ">
            <a:extLst>
              <a:ext uri="{FF2B5EF4-FFF2-40B4-BE49-F238E27FC236}">
                <a16:creationId xmlns:a16="http://schemas.microsoft.com/office/drawing/2014/main" id="{DB69446B-8EE5-390B-C1F3-DD86CF91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7" y="5090125"/>
            <a:ext cx="642839" cy="6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95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327</Words>
  <Application>Microsoft Office PowerPoint</Application>
  <PresentationFormat>Widescreen</PresentationFormat>
  <Paragraphs>71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Avenir Book</vt:lpstr>
      <vt:lpstr>Avenir Light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Alessandro Mazzonna</dc:creator>
  <cp:lastModifiedBy>Pietro Teofilatto</cp:lastModifiedBy>
  <cp:revision>33</cp:revision>
  <dcterms:created xsi:type="dcterms:W3CDTF">2024-07-26T08:59:19Z</dcterms:created>
  <dcterms:modified xsi:type="dcterms:W3CDTF">2024-12-03T22:39:38Z</dcterms:modified>
</cp:coreProperties>
</file>